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65" autoAdjust="0"/>
  </p:normalViewPr>
  <p:slideViewPr>
    <p:cSldViewPr snapToGrid="0" snapToObjects="1">
      <p:cViewPr varScale="1">
        <p:scale>
          <a:sx n="86" d="100"/>
          <a:sy n="86" d="100"/>
        </p:scale>
        <p:origin x="-21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F7E614-69F2-994D-AC8C-DDAFDBE5BE35}" type="datetime1">
              <a:rPr lang="en-GB" smtClean="0"/>
              <a:t>19/05/20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1E118-AD09-1540-9DED-009C384F6DA1}" type="slidenum">
              <a:rPr lang="en-US" smtClean="0"/>
              <a:t>‹#›</a:t>
            </a:fld>
            <a:endParaRPr lang="en-US"/>
          </a:p>
        </p:txBody>
      </p:sp>
    </p:spTree>
    <p:extLst>
      <p:ext uri="{BB962C8B-B14F-4D97-AF65-F5344CB8AC3E}">
        <p14:creationId xmlns:p14="http://schemas.microsoft.com/office/powerpoint/2010/main" val="3534347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019DE2-6C6F-F04B-AD94-034DFFC547CE}" type="datetime1">
              <a:rPr lang="en-GB" smtClean="0"/>
              <a:t>19/05/20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AA6B1-D598-A743-B5E4-DE6CC8BC8256}" type="slidenum">
              <a:rPr lang="en-US" smtClean="0"/>
              <a:t>‹#›</a:t>
            </a:fld>
            <a:endParaRPr lang="en-US"/>
          </a:p>
        </p:txBody>
      </p:sp>
    </p:spTree>
    <p:extLst>
      <p:ext uri="{BB962C8B-B14F-4D97-AF65-F5344CB8AC3E}">
        <p14:creationId xmlns:p14="http://schemas.microsoft.com/office/powerpoint/2010/main" val="22699977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presentation </a:t>
            </a:r>
            <a:r>
              <a:rPr lang="en-US" baseline="0" dirty="0" smtClean="0"/>
              <a:t>looks at Closing skills and its position on the Directional Selling path</a:t>
            </a:r>
            <a:endParaRPr lang="en-US" dirty="0"/>
          </a:p>
        </p:txBody>
      </p:sp>
      <p:sp>
        <p:nvSpPr>
          <p:cNvPr id="5" name="Slide Number Placeholder 4"/>
          <p:cNvSpPr>
            <a:spLocks noGrp="1"/>
          </p:cNvSpPr>
          <p:nvPr>
            <p:ph type="sldNum" sz="quarter" idx="11"/>
          </p:nvPr>
        </p:nvSpPr>
        <p:spPr/>
        <p:txBody>
          <a:bodyPr/>
          <a:lstStyle/>
          <a:p>
            <a:fld id="{5FAAA6B1-D598-A743-B5E4-DE6CC8BC8256}" type="slidenum">
              <a:rPr lang="en-US" smtClean="0"/>
              <a:t>1</a:t>
            </a:fld>
            <a:endParaRPr lang="en-US"/>
          </a:p>
        </p:txBody>
      </p:sp>
    </p:spTree>
    <p:extLst>
      <p:ext uri="{BB962C8B-B14F-4D97-AF65-F5344CB8AC3E}">
        <p14:creationId xmlns:p14="http://schemas.microsoft.com/office/powerpoint/2010/main" val="2996654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With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we allocate just 10% of time and effort for </a:t>
            </a:r>
            <a:r>
              <a:rPr lang="en-GB" sz="1200" b="1" kern="1200" dirty="0" smtClean="0">
                <a:solidFill>
                  <a:schemeClr val="tx1"/>
                </a:solidFill>
                <a:effectLst/>
                <a:latin typeface="+mn-lt"/>
                <a:ea typeface="+mn-ea"/>
                <a:cs typeface="+mn-cs"/>
              </a:rPr>
              <a:t>Closing</a:t>
            </a:r>
            <a:r>
              <a:rPr lang="en-GB" sz="1200" kern="1200" dirty="0" smtClean="0">
                <a:solidFill>
                  <a:schemeClr val="tx1"/>
                </a:solidFill>
                <a:effectLst/>
                <a:latin typeface="+mn-lt"/>
                <a:ea typeface="+mn-ea"/>
                <a:cs typeface="+mn-cs"/>
              </a:rPr>
              <a:t>. This is not to suggest that it is the least important part of the selling process, merely to stress that if you’ve conducted the first 90% correctly, you – and the sale – should almost be there, if not already confirmed.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2</a:t>
            </a:fld>
            <a:endParaRPr lang="en-US"/>
          </a:p>
        </p:txBody>
      </p:sp>
    </p:spTree>
    <p:extLst>
      <p:ext uri="{BB962C8B-B14F-4D97-AF65-F5344CB8AC3E}">
        <p14:creationId xmlns:p14="http://schemas.microsoft.com/office/powerpoint/2010/main" val="359469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In actual fact, you will probably have already been ‘test-closing’ throughout the sales journey, mostly during the </a:t>
            </a:r>
            <a:r>
              <a:rPr lang="en-GB" sz="1200" b="1" kern="1200" dirty="0" smtClean="0">
                <a:solidFill>
                  <a:schemeClr val="tx1"/>
                </a:solidFill>
                <a:effectLst/>
                <a:latin typeface="+mn-lt"/>
                <a:ea typeface="+mn-ea"/>
                <a:cs typeface="+mn-cs"/>
              </a:rPr>
              <a:t>Matching</a:t>
            </a:r>
            <a:r>
              <a:rPr lang="en-GB" sz="1200" kern="1200" dirty="0" smtClean="0">
                <a:solidFill>
                  <a:schemeClr val="tx1"/>
                </a:solidFill>
                <a:effectLst/>
                <a:latin typeface="+mn-lt"/>
                <a:ea typeface="+mn-ea"/>
                <a:cs typeface="+mn-cs"/>
              </a:rPr>
              <a:t> process.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With your </a:t>
            </a:r>
            <a:r>
              <a:rPr lang="en-GB" sz="1200" b="1" kern="1200" dirty="0" smtClean="0">
                <a:solidFill>
                  <a:schemeClr val="tx1"/>
                </a:solidFill>
                <a:effectLst/>
                <a:latin typeface="+mn-lt"/>
                <a:ea typeface="+mn-ea"/>
                <a:cs typeface="+mn-cs"/>
              </a:rPr>
              <a:t>Qualification</a:t>
            </a:r>
            <a:r>
              <a:rPr lang="en-GB" sz="1200" kern="1200" dirty="0" smtClean="0">
                <a:solidFill>
                  <a:schemeClr val="tx1"/>
                </a:solidFill>
                <a:effectLst/>
                <a:latin typeface="+mn-lt"/>
                <a:ea typeface="+mn-ea"/>
                <a:cs typeface="+mn-cs"/>
              </a:rPr>
              <a:t> notes written down, and clearly visible for the prospect, the closing process actually began when you were </a:t>
            </a:r>
            <a:r>
              <a:rPr lang="en-GB" sz="1200" u="sng" kern="1200" dirty="0" smtClean="0">
                <a:solidFill>
                  <a:schemeClr val="tx1"/>
                </a:solidFill>
                <a:effectLst/>
                <a:latin typeface="+mn-lt"/>
                <a:ea typeface="+mn-ea"/>
                <a:cs typeface="+mn-cs"/>
              </a:rPr>
              <a:t>underlining</a:t>
            </a:r>
            <a:r>
              <a:rPr lang="en-GB" sz="1200" kern="1200" dirty="0" smtClean="0">
                <a:solidFill>
                  <a:schemeClr val="tx1"/>
                </a:solidFill>
                <a:effectLst/>
                <a:latin typeface="+mn-lt"/>
                <a:ea typeface="+mn-ea"/>
                <a:cs typeface="+mn-cs"/>
              </a:rPr>
              <a:t> ‘matches’ as you linked products with their needs. </a:t>
            </a:r>
          </a:p>
          <a:p>
            <a:r>
              <a:rPr lang="en-GB"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Getting the client to agree each </a:t>
            </a:r>
            <a:r>
              <a:rPr lang="en-GB" sz="1200" b="1" kern="1200" dirty="0" smtClean="0">
                <a:solidFill>
                  <a:schemeClr val="tx1"/>
                </a:solidFill>
                <a:effectLst/>
                <a:latin typeface="+mn-lt"/>
                <a:ea typeface="+mn-ea"/>
                <a:cs typeface="+mn-cs"/>
              </a:rPr>
              <a:t>Match</a:t>
            </a:r>
            <a:r>
              <a:rPr lang="en-GB" sz="1200" kern="1200" dirty="0" smtClean="0">
                <a:solidFill>
                  <a:schemeClr val="tx1"/>
                </a:solidFill>
                <a:effectLst/>
                <a:latin typeface="+mn-lt"/>
                <a:ea typeface="+mn-ea"/>
                <a:cs typeface="+mn-cs"/>
              </a:rPr>
              <a:t> between your product and their need is not just the start of the </a:t>
            </a:r>
            <a:r>
              <a:rPr lang="en-GB" sz="1200" b="1" kern="1200" dirty="0" smtClean="0">
                <a:solidFill>
                  <a:schemeClr val="tx1"/>
                </a:solidFill>
                <a:effectLst/>
                <a:latin typeface="+mn-lt"/>
                <a:ea typeface="+mn-ea"/>
                <a:cs typeface="+mn-cs"/>
              </a:rPr>
              <a:t>Closing</a:t>
            </a:r>
            <a:r>
              <a:rPr lang="en-GB" sz="1200" kern="1200" dirty="0" smtClean="0">
                <a:solidFill>
                  <a:schemeClr val="tx1"/>
                </a:solidFill>
                <a:effectLst/>
                <a:latin typeface="+mn-lt"/>
                <a:ea typeface="+mn-ea"/>
                <a:cs typeface="+mn-cs"/>
              </a:rPr>
              <a:t> process, but can also be used to test the strength of the close with language such as, “</a:t>
            </a:r>
            <a:r>
              <a:rPr lang="en-GB" sz="1200" i="1" kern="1200" dirty="0" smtClean="0">
                <a:solidFill>
                  <a:schemeClr val="tx1"/>
                </a:solidFill>
                <a:effectLst/>
                <a:latin typeface="+mn-lt"/>
                <a:ea typeface="+mn-ea"/>
                <a:cs typeface="+mn-cs"/>
              </a:rPr>
              <a:t>Does this look good so far?”</a:t>
            </a:r>
            <a:r>
              <a:rPr lang="en-GB" sz="1200" kern="1200" dirty="0" smtClean="0">
                <a:solidFill>
                  <a:schemeClr val="tx1"/>
                </a:solidFill>
                <a:effectLst/>
                <a:latin typeface="+mn-lt"/>
                <a:ea typeface="+mn-ea"/>
                <a:cs typeface="+mn-cs"/>
              </a:rPr>
              <a:t> and “</a:t>
            </a:r>
            <a:r>
              <a:rPr lang="en-GB" sz="1200" i="1" kern="1200" dirty="0" smtClean="0">
                <a:solidFill>
                  <a:schemeClr val="tx1"/>
                </a:solidFill>
                <a:effectLst/>
                <a:latin typeface="+mn-lt"/>
                <a:ea typeface="+mn-ea"/>
                <a:cs typeface="+mn-cs"/>
              </a:rPr>
              <a:t>Is this starting to make sense?</a:t>
            </a:r>
            <a:r>
              <a:rPr lang="en-GB" sz="1200" kern="1200" dirty="0" smtClean="0">
                <a:solidFill>
                  <a:schemeClr val="tx1"/>
                </a:solidFill>
                <a:effectLst/>
                <a:latin typeface="+mn-lt"/>
                <a:ea typeface="+mn-ea"/>
                <a:cs typeface="+mn-cs"/>
              </a:rPr>
              <a: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should have been further confirmed with test-closing questions such as, “</a:t>
            </a:r>
            <a:r>
              <a:rPr lang="en-GB" sz="1200" i="1" kern="1200" dirty="0" smtClean="0">
                <a:solidFill>
                  <a:schemeClr val="tx1"/>
                </a:solidFill>
                <a:effectLst/>
                <a:latin typeface="+mn-lt"/>
                <a:ea typeface="+mn-ea"/>
                <a:cs typeface="+mn-cs"/>
              </a:rPr>
              <a:t>You said that 36 parts per hour</a:t>
            </a:r>
            <a:r>
              <a:rPr lang="en-GB" sz="1200" i="1" strike="sngStrike" kern="1200" dirty="0" smtClean="0">
                <a:solidFill>
                  <a:schemeClr val="tx1"/>
                </a:solidFill>
                <a:effectLst/>
                <a:latin typeface="+mn-lt"/>
                <a:ea typeface="+mn-ea"/>
                <a:cs typeface="+mn-cs"/>
              </a:rPr>
              <a:t>s</a:t>
            </a:r>
            <a:r>
              <a:rPr lang="en-GB" sz="1200" i="1" kern="1200" dirty="0" smtClean="0">
                <a:solidFill>
                  <a:schemeClr val="tx1"/>
                </a:solidFill>
                <a:effectLst/>
                <a:latin typeface="+mn-lt"/>
                <a:ea typeface="+mn-ea"/>
                <a:cs typeface="+mn-cs"/>
              </a:rPr>
              <a:t> was your minimum requirement for production, so can I assume our 48 parts per hour machine would be more than adequate and actually a bonus?”</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3</a:t>
            </a:fld>
            <a:endParaRPr lang="en-US"/>
          </a:p>
        </p:txBody>
      </p:sp>
    </p:spTree>
    <p:extLst>
      <p:ext uri="{BB962C8B-B14F-4D97-AF65-F5344CB8AC3E}">
        <p14:creationId xmlns:p14="http://schemas.microsoft.com/office/powerpoint/2010/main" val="921692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It is typically here that objections start to pop up (see our </a:t>
            </a:r>
            <a:r>
              <a:rPr lang="en-GB" sz="1200" i="1" kern="1200" dirty="0" smtClean="0">
                <a:solidFill>
                  <a:schemeClr val="tx1"/>
                </a:solidFill>
                <a:effectLst/>
                <a:latin typeface="+mn-lt"/>
                <a:ea typeface="+mn-ea"/>
                <a:cs typeface="+mn-cs"/>
              </a:rPr>
              <a:t>Directional Selling Objections </a:t>
            </a:r>
            <a:r>
              <a:rPr lang="en-GB" sz="1200" kern="1200" dirty="0" smtClean="0">
                <a:solidFill>
                  <a:schemeClr val="tx1"/>
                </a:solidFill>
                <a:effectLst/>
                <a:latin typeface="+mn-lt"/>
                <a:ea typeface="+mn-ea"/>
                <a:cs typeface="+mn-cs"/>
              </a:rPr>
              <a:t>course). This is perfectly natural and a sign of the customer’s engagement. However, isolate each one and agree with the client how you are going to deal with it.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I don’t think we need a 48 parts per hour machine and your only alternative is a 24 parts per hour machine, which is too slow.”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Remember where you are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and consider where you want the client to be after dealing with this objection. Your answer must satisfy the buyer’s concern and move you forward. Alternatively, as in this example, you could try and use the objection to close the deal.</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If I can show you how to run a 48 </a:t>
            </a:r>
            <a:r>
              <a:rPr lang="en-GB" sz="1200" i="1" kern="1200" dirty="0" err="1" smtClean="0">
                <a:solidFill>
                  <a:schemeClr val="tx1"/>
                </a:solidFill>
                <a:effectLst/>
                <a:latin typeface="+mn-lt"/>
                <a:ea typeface="+mn-ea"/>
                <a:cs typeface="+mn-cs"/>
              </a:rPr>
              <a:t>pph</a:t>
            </a:r>
            <a:r>
              <a:rPr lang="en-GB" sz="1200" i="1" kern="1200" dirty="0" smtClean="0">
                <a:solidFill>
                  <a:schemeClr val="tx1"/>
                </a:solidFill>
                <a:effectLst/>
                <a:latin typeface="+mn-lt"/>
                <a:ea typeface="+mn-ea"/>
                <a:cs typeface="+mn-cs"/>
              </a:rPr>
              <a:t> machine at the price of a 36 </a:t>
            </a:r>
            <a:r>
              <a:rPr lang="en-GB" sz="1200" i="1" kern="1200" dirty="0" err="1" smtClean="0">
                <a:solidFill>
                  <a:schemeClr val="tx1"/>
                </a:solidFill>
                <a:effectLst/>
                <a:latin typeface="+mn-lt"/>
                <a:ea typeface="+mn-ea"/>
                <a:cs typeface="+mn-cs"/>
              </a:rPr>
              <a:t>pph</a:t>
            </a:r>
            <a:r>
              <a:rPr lang="en-GB" sz="1200" i="1" kern="1200" dirty="0" smtClean="0">
                <a:solidFill>
                  <a:schemeClr val="tx1"/>
                </a:solidFill>
                <a:effectLst/>
                <a:latin typeface="+mn-lt"/>
                <a:ea typeface="+mn-ea"/>
                <a:cs typeface="+mn-cs"/>
              </a:rPr>
              <a:t> one, and therefore leave you with capacity to grow at no further cost, would we have a deal?”</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4</a:t>
            </a:fld>
            <a:endParaRPr lang="en-US"/>
          </a:p>
        </p:txBody>
      </p:sp>
    </p:spTree>
    <p:extLst>
      <p:ext uri="{BB962C8B-B14F-4D97-AF65-F5344CB8AC3E}">
        <p14:creationId xmlns:p14="http://schemas.microsoft.com/office/powerpoint/2010/main" val="2662479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Sometimes it is necessary to take the client back on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in order to conclude a deal, especially when an objection is raised during </a:t>
            </a:r>
            <a:r>
              <a:rPr lang="en-GB" sz="1200" b="1" kern="1200" dirty="0" smtClean="0">
                <a:solidFill>
                  <a:schemeClr val="tx1"/>
                </a:solidFill>
                <a:effectLst/>
                <a:latin typeface="+mn-lt"/>
                <a:ea typeface="+mn-ea"/>
                <a:cs typeface="+mn-cs"/>
              </a:rPr>
              <a:t>Closing</a:t>
            </a:r>
            <a:r>
              <a:rPr lang="en-GB" sz="1200" kern="1200" dirty="0" smtClean="0">
                <a:solidFill>
                  <a:schemeClr val="tx1"/>
                </a:solidFill>
                <a:effectLst/>
                <a:latin typeface="+mn-lt"/>
                <a:ea typeface="+mn-ea"/>
                <a:cs typeface="+mn-cs"/>
              </a:rPr>
              <a:t>. This is fine but always agree the pathway back to the closing stage: “</a:t>
            </a:r>
            <a:r>
              <a:rPr lang="en-GB" sz="1200" i="1" kern="1200" dirty="0" smtClean="0">
                <a:solidFill>
                  <a:schemeClr val="tx1"/>
                </a:solidFill>
                <a:effectLst/>
                <a:latin typeface="+mn-lt"/>
                <a:ea typeface="+mn-ea"/>
                <a:cs typeface="+mn-cs"/>
              </a:rPr>
              <a:t>If I can satisfy this, can we do that?”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Consider the client saying, “</a:t>
            </a:r>
            <a:r>
              <a:rPr lang="en-GB" sz="1200" i="1" kern="1200" dirty="0" smtClean="0">
                <a:solidFill>
                  <a:schemeClr val="tx1"/>
                </a:solidFill>
                <a:effectLst/>
                <a:latin typeface="+mn-lt"/>
                <a:ea typeface="+mn-ea"/>
                <a:cs typeface="+mn-cs"/>
              </a:rPr>
              <a:t>We don’t have space for another machine right now.</a:t>
            </a:r>
            <a:r>
              <a:rPr lang="en-GB" sz="1200" kern="1200" dirty="0" smtClean="0">
                <a:solidFill>
                  <a:schemeClr val="tx1"/>
                </a:solidFill>
                <a:effectLst/>
                <a:latin typeface="+mn-lt"/>
                <a:ea typeface="+mn-ea"/>
                <a:cs typeface="+mn-cs"/>
              </a:rPr>
              <a:t>” Here’s another situation where thorough </a:t>
            </a:r>
            <a:r>
              <a:rPr lang="en-GB" sz="1200" b="1" kern="1200" dirty="0" smtClean="0">
                <a:solidFill>
                  <a:schemeClr val="tx1"/>
                </a:solidFill>
                <a:effectLst/>
                <a:latin typeface="+mn-lt"/>
                <a:ea typeface="+mn-ea"/>
                <a:cs typeface="+mn-cs"/>
              </a:rPr>
              <a:t>Qualifying</a:t>
            </a:r>
            <a:r>
              <a:rPr lang="en-GB" sz="1200" kern="1200" dirty="0" smtClean="0">
                <a:solidFill>
                  <a:schemeClr val="tx1"/>
                </a:solidFill>
                <a:effectLst/>
                <a:latin typeface="+mn-lt"/>
                <a:ea typeface="+mn-ea"/>
                <a:cs typeface="+mn-cs"/>
              </a:rPr>
              <a:t> questions and </a:t>
            </a:r>
            <a:r>
              <a:rPr lang="en-GB" sz="1200" b="1" kern="1200" dirty="0" smtClean="0">
                <a:solidFill>
                  <a:schemeClr val="tx1"/>
                </a:solidFill>
                <a:effectLst/>
                <a:latin typeface="+mn-lt"/>
                <a:ea typeface="+mn-ea"/>
                <a:cs typeface="+mn-cs"/>
              </a:rPr>
              <a:t>Matching</a:t>
            </a:r>
            <a:r>
              <a:rPr lang="en-GB" sz="1200" kern="1200" dirty="0" smtClean="0">
                <a:solidFill>
                  <a:schemeClr val="tx1"/>
                </a:solidFill>
                <a:effectLst/>
                <a:latin typeface="+mn-lt"/>
                <a:ea typeface="+mn-ea"/>
                <a:cs typeface="+mn-cs"/>
              </a:rPr>
              <a:t> will close this sale because you’re going to travel back on the selling path to cement this deal.</a:t>
            </a:r>
          </a:p>
        </p:txBody>
      </p:sp>
      <p:sp>
        <p:nvSpPr>
          <p:cNvPr id="4" name="Slide Number Placeholder 3"/>
          <p:cNvSpPr>
            <a:spLocks noGrp="1"/>
          </p:cNvSpPr>
          <p:nvPr>
            <p:ph type="sldNum" sz="quarter" idx="10"/>
          </p:nvPr>
        </p:nvSpPr>
        <p:spPr/>
        <p:txBody>
          <a:bodyPr/>
          <a:lstStyle/>
          <a:p>
            <a:fld id="{5FAAA6B1-D598-A743-B5E4-DE6CC8BC8256}" type="slidenum">
              <a:rPr lang="en-US" smtClean="0"/>
              <a:t>5</a:t>
            </a:fld>
            <a:endParaRPr lang="en-US"/>
          </a:p>
        </p:txBody>
      </p:sp>
    </p:spTree>
    <p:extLst>
      <p:ext uri="{BB962C8B-B14F-4D97-AF65-F5344CB8AC3E}">
        <p14:creationId xmlns:p14="http://schemas.microsoft.com/office/powerpoint/2010/main" val="123199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Okay, but I have one concern here. Looking back at my notes you mentioned that you anticipated a big order in Q3 and we agreed that your current machines would be too slow. The alternative would be to shift premises, which I guess you don’t want to do?”</a:t>
            </a:r>
            <a:r>
              <a:rPr lang="en-GB" sz="1200" kern="1200" dirty="0" smtClean="0">
                <a:solidFill>
                  <a:schemeClr val="tx1"/>
                </a:solidFill>
                <a:effectLst/>
                <a:latin typeface="+mn-lt"/>
                <a:ea typeface="+mn-ea"/>
                <a:cs typeface="+mn-cs"/>
              </a:rPr>
              <a:t> We’re ‘</a:t>
            </a:r>
            <a:r>
              <a:rPr lang="en-GB" sz="1200" b="1" kern="1200" dirty="0" smtClean="0">
                <a:solidFill>
                  <a:schemeClr val="tx1"/>
                </a:solidFill>
                <a:effectLst/>
                <a:latin typeface="+mn-lt"/>
                <a:ea typeface="+mn-ea"/>
                <a:cs typeface="+mn-cs"/>
              </a:rPr>
              <a:t>fishing for pain’</a:t>
            </a:r>
            <a:r>
              <a:rPr lang="en-GB" sz="1200" kern="1200" dirty="0" smtClean="0">
                <a:solidFill>
                  <a:schemeClr val="tx1"/>
                </a:solidFill>
                <a:effectLst/>
                <a:latin typeface="+mn-lt"/>
                <a:ea typeface="+mn-ea"/>
                <a:cs typeface="+mn-cs"/>
              </a:rPr>
              <a:t> here and an obvious “</a:t>
            </a:r>
            <a:r>
              <a:rPr lang="en-GB" sz="1200" i="1" kern="1200" dirty="0" smtClean="0">
                <a:solidFill>
                  <a:schemeClr val="tx1"/>
                </a:solidFill>
                <a:effectLst/>
                <a:latin typeface="+mn-lt"/>
                <a:ea typeface="+mn-ea"/>
                <a:cs typeface="+mn-cs"/>
              </a:rPr>
              <a:t>Yes, we certainly can’t do that</a:t>
            </a:r>
            <a:r>
              <a:rPr lang="en-GB" sz="1200" kern="1200" dirty="0" smtClean="0">
                <a:solidFill>
                  <a:schemeClr val="tx1"/>
                </a:solidFill>
                <a:effectLst/>
                <a:latin typeface="+mn-lt"/>
                <a:ea typeface="+mn-ea"/>
                <a:cs typeface="+mn-cs"/>
              </a:rPr>
              <a:t>” would now allow you to re-match and close.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So, I will have to call my manager for approval but… if I can arrange to swap our 48pph machine with an old 36pph one AND give you cash-back on the trade, would we have a deal?”</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is a clever use of a ‘manager call’ too, highlighting the extra length you are willing to go for the client.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Sometimes a ‘manager call’ is a great close even when not actually necessary!</a:t>
            </a:r>
          </a:p>
        </p:txBody>
      </p:sp>
      <p:sp>
        <p:nvSpPr>
          <p:cNvPr id="4" name="Slide Number Placeholder 3"/>
          <p:cNvSpPr>
            <a:spLocks noGrp="1"/>
          </p:cNvSpPr>
          <p:nvPr>
            <p:ph type="sldNum" sz="quarter" idx="10"/>
          </p:nvPr>
        </p:nvSpPr>
        <p:spPr/>
        <p:txBody>
          <a:bodyPr/>
          <a:lstStyle/>
          <a:p>
            <a:fld id="{5FAAA6B1-D598-A743-B5E4-DE6CC8BC8256}" type="slidenum">
              <a:rPr lang="en-US" smtClean="0"/>
              <a:t>6</a:t>
            </a:fld>
            <a:endParaRPr lang="en-US"/>
          </a:p>
        </p:txBody>
      </p:sp>
    </p:spTree>
    <p:extLst>
      <p:ext uri="{BB962C8B-B14F-4D97-AF65-F5344CB8AC3E}">
        <p14:creationId xmlns:p14="http://schemas.microsoft.com/office/powerpoint/2010/main" val="3480858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Arrival at the </a:t>
            </a:r>
            <a:r>
              <a:rPr lang="en-GB" sz="1200" b="1" kern="1200" dirty="0" smtClean="0">
                <a:solidFill>
                  <a:schemeClr val="tx1"/>
                </a:solidFill>
                <a:effectLst/>
                <a:latin typeface="+mn-lt"/>
                <a:ea typeface="+mn-ea"/>
                <a:cs typeface="+mn-cs"/>
              </a:rPr>
              <a:t>Closing</a:t>
            </a:r>
            <a:r>
              <a:rPr lang="en-GB" sz="1200" kern="1200" dirty="0" smtClean="0">
                <a:solidFill>
                  <a:schemeClr val="tx1"/>
                </a:solidFill>
                <a:effectLst/>
                <a:latin typeface="+mn-lt"/>
                <a:ea typeface="+mn-ea"/>
                <a:cs typeface="+mn-cs"/>
              </a:rPr>
              <a:t> stage will differ between sales, so it is useful to have a variety of closing methodologies to hand.</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assumptive close</a:t>
            </a:r>
            <a:r>
              <a:rPr lang="en-GB" sz="1200" kern="1200" dirty="0" smtClean="0">
                <a:solidFill>
                  <a:schemeClr val="tx1"/>
                </a:solidFill>
                <a:effectLst/>
                <a:latin typeface="+mn-lt"/>
                <a:ea typeface="+mn-ea"/>
                <a:cs typeface="+mn-cs"/>
              </a:rPr>
              <a:t>. When a sale has progressed smoothly to a logical conclusion, be bold: “</a:t>
            </a:r>
            <a:r>
              <a:rPr lang="en-GB" sz="1200" i="1" kern="1200" dirty="0" smtClean="0">
                <a:solidFill>
                  <a:schemeClr val="tx1"/>
                </a:solidFill>
                <a:effectLst/>
                <a:latin typeface="+mn-lt"/>
                <a:ea typeface="+mn-ea"/>
                <a:cs typeface="+mn-cs"/>
              </a:rPr>
              <a:t>So, let’s get you locked in for 30 units then!”</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Silence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alternative close.</a:t>
            </a:r>
            <a:r>
              <a:rPr lang="en-GB" sz="1200" kern="1200" dirty="0" smtClean="0">
                <a:solidFill>
                  <a:schemeClr val="tx1"/>
                </a:solidFill>
                <a:effectLst/>
                <a:latin typeface="+mn-lt"/>
                <a:ea typeface="+mn-ea"/>
                <a:cs typeface="+mn-cs"/>
              </a:rPr>
              <a:t> This takes away the focus on ‘should I, shouldn’t I’ and replaces it with ‘which one’: “</a:t>
            </a:r>
            <a:r>
              <a:rPr lang="en-GB" sz="1200" i="1" kern="1200" dirty="0" smtClean="0">
                <a:solidFill>
                  <a:schemeClr val="tx1"/>
                </a:solidFill>
                <a:effectLst/>
                <a:latin typeface="+mn-lt"/>
                <a:ea typeface="+mn-ea"/>
                <a:cs typeface="+mn-cs"/>
              </a:rPr>
              <a:t>So, do you want the standard plan or premium?”</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Silence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The timely close</a:t>
            </a:r>
            <a:r>
              <a:rPr lang="en-GB" sz="1200" kern="1200" dirty="0" smtClean="0">
                <a:solidFill>
                  <a:schemeClr val="tx1"/>
                </a:solidFill>
                <a:effectLst/>
                <a:latin typeface="+mn-lt"/>
                <a:ea typeface="+mn-ea"/>
                <a:cs typeface="+mn-cs"/>
              </a:rPr>
              <a:t>.  Use time to your advantage when dealing with an objection or price negotiation: “</a:t>
            </a:r>
            <a:r>
              <a:rPr lang="en-GB" sz="1200" i="1" kern="1200" dirty="0" smtClean="0">
                <a:solidFill>
                  <a:schemeClr val="tx1"/>
                </a:solidFill>
                <a:effectLst/>
                <a:latin typeface="+mn-lt"/>
                <a:ea typeface="+mn-ea"/>
                <a:cs typeface="+mn-cs"/>
              </a:rPr>
              <a:t>I could do that but it would have to be today because our new rate card comes out tomorrow</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rPr>
              <a:t>Silence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Note that we’ve underlined </a:t>
            </a:r>
            <a:r>
              <a:rPr lang="en-GB" sz="1200" u="sng" kern="1200" dirty="0" smtClean="0">
                <a:solidFill>
                  <a:schemeClr val="tx1"/>
                </a:solidFill>
                <a:effectLst/>
                <a:latin typeface="+mn-lt"/>
                <a:ea typeface="+mn-ea"/>
                <a:cs typeface="+mn-cs"/>
              </a:rPr>
              <a:t>Silence</a:t>
            </a:r>
            <a:r>
              <a:rPr lang="en-GB" sz="1200" kern="1200" dirty="0" smtClean="0">
                <a:solidFill>
                  <a:schemeClr val="tx1"/>
                </a:solidFill>
                <a:effectLst/>
                <a:latin typeface="+mn-lt"/>
                <a:ea typeface="+mn-ea"/>
                <a:cs typeface="+mn-cs"/>
              </a:rPr>
              <a:t> after each close. When you ask for the business –shut up! Don’t say another word until the client has confirmed ‘yes’ or ‘no’.</a:t>
            </a:r>
          </a:p>
          <a:p>
            <a:endParaRPr lang="en-US" dirty="0"/>
          </a:p>
        </p:txBody>
      </p:sp>
      <p:sp>
        <p:nvSpPr>
          <p:cNvPr id="4" name="Slide Number Placeholder 3"/>
          <p:cNvSpPr>
            <a:spLocks noGrp="1"/>
          </p:cNvSpPr>
          <p:nvPr>
            <p:ph type="sldNum" sz="quarter" idx="10"/>
          </p:nvPr>
        </p:nvSpPr>
        <p:spPr/>
        <p:txBody>
          <a:bodyPr/>
          <a:lstStyle/>
          <a:p>
            <a:fld id="{5FAAA6B1-D598-A743-B5E4-DE6CC8BC8256}" type="slidenum">
              <a:rPr lang="en-US" smtClean="0"/>
              <a:t>7</a:t>
            </a:fld>
            <a:endParaRPr lang="en-US"/>
          </a:p>
        </p:txBody>
      </p:sp>
    </p:spTree>
    <p:extLst>
      <p:ext uri="{BB962C8B-B14F-4D97-AF65-F5344CB8AC3E}">
        <p14:creationId xmlns:p14="http://schemas.microsoft.com/office/powerpoint/2010/main" val="2350279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And if they do say ‘No’, you simply need to take them back on the path so that you can deal with the objection.</a:t>
            </a: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Find out the true reason why the client is saying no.</a:t>
            </a:r>
          </a:p>
          <a:p>
            <a:pPr lvl="0"/>
            <a:r>
              <a:rPr lang="en-GB" sz="1200" kern="1200" dirty="0" smtClean="0">
                <a:solidFill>
                  <a:schemeClr val="tx1"/>
                </a:solidFill>
                <a:effectLst/>
                <a:latin typeface="+mn-lt"/>
                <a:ea typeface="+mn-ea"/>
                <a:cs typeface="+mn-cs"/>
              </a:rPr>
              <a:t>Confirm that it is the only reason: “</a:t>
            </a:r>
            <a:r>
              <a:rPr lang="en-GB" sz="1200" i="1" kern="1200" dirty="0" smtClean="0">
                <a:solidFill>
                  <a:schemeClr val="tx1"/>
                </a:solidFill>
                <a:effectLst/>
                <a:latin typeface="+mn-lt"/>
                <a:ea typeface="+mn-ea"/>
                <a:cs typeface="+mn-cs"/>
              </a:rPr>
              <a:t>Is this the only reason stopping you?”</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 this objection to close the deal: “</a:t>
            </a:r>
            <a:r>
              <a:rPr lang="en-GB" sz="1200" i="1" kern="1200" dirty="0" smtClean="0">
                <a:solidFill>
                  <a:schemeClr val="tx1"/>
                </a:solidFill>
                <a:effectLst/>
                <a:latin typeface="+mn-lt"/>
                <a:ea typeface="+mn-ea"/>
                <a:cs typeface="+mn-cs"/>
              </a:rPr>
              <a:t>If I can solve this problem do we have a deal?</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Or, use this objection to move further towards a close: “</a:t>
            </a:r>
            <a:r>
              <a:rPr lang="en-GB" sz="1200" i="1" kern="1200" dirty="0" smtClean="0">
                <a:solidFill>
                  <a:schemeClr val="tx1"/>
                </a:solidFill>
                <a:effectLst/>
                <a:latin typeface="+mn-lt"/>
                <a:ea typeface="+mn-ea"/>
                <a:cs typeface="+mn-cs"/>
              </a:rPr>
              <a:t>If I can solve this for you, can we further explore options.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FAAA6B1-D598-A743-B5E4-DE6CC8BC8256}" type="slidenum">
              <a:rPr lang="en-US" smtClean="0"/>
              <a:t>8</a:t>
            </a:fld>
            <a:endParaRPr lang="en-US"/>
          </a:p>
        </p:txBody>
      </p:sp>
    </p:spTree>
    <p:extLst>
      <p:ext uri="{BB962C8B-B14F-4D97-AF65-F5344CB8AC3E}">
        <p14:creationId xmlns:p14="http://schemas.microsoft.com/office/powerpoint/2010/main" val="25862711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No two closes will be the same but they should never be hard. Hard selling is bullying. It shouldn’t be necessary.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 great close is when both parties are happy. This means a greater chance of repeat business for you!</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 sale often has multiple, smaller closes that move you both down the </a:t>
            </a:r>
            <a:r>
              <a:rPr lang="en-GB" sz="1200" i="1" kern="1200" dirty="0" smtClean="0">
                <a:solidFill>
                  <a:schemeClr val="tx1"/>
                </a:solidFill>
                <a:effectLst/>
                <a:latin typeface="+mn-lt"/>
                <a:ea typeface="+mn-ea"/>
                <a:cs typeface="+mn-cs"/>
              </a:rPr>
              <a:t>Directional Selling</a:t>
            </a:r>
            <a:r>
              <a:rPr lang="en-GB" sz="1200" kern="1200" dirty="0" smtClean="0">
                <a:solidFill>
                  <a:schemeClr val="tx1"/>
                </a:solidFill>
                <a:effectLst/>
                <a:latin typeface="+mn-lt"/>
                <a:ea typeface="+mn-ea"/>
                <a:cs typeface="+mn-cs"/>
              </a:rPr>
              <a:t> path. It’s not just one BIG CLOSE at the end.</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Sometimes you won’t make a sale because the product isn’t right for the client but never waste your time. Ask for a referral, as they probably know someone for whom it </a:t>
            </a:r>
            <a:r>
              <a:rPr lang="en-GB" sz="1200" i="1" kern="1200" dirty="0" smtClean="0">
                <a:solidFill>
                  <a:schemeClr val="tx1"/>
                </a:solidFill>
                <a:effectLst/>
                <a:latin typeface="+mn-lt"/>
                <a:ea typeface="+mn-ea"/>
                <a:cs typeface="+mn-cs"/>
              </a:rPr>
              <a:t>is</a:t>
            </a:r>
            <a:r>
              <a:rPr lang="en-GB" sz="1200" kern="1200" dirty="0" smtClean="0">
                <a:solidFill>
                  <a:schemeClr val="tx1"/>
                </a:solidFill>
                <a:effectLst/>
                <a:latin typeface="+mn-lt"/>
                <a:ea typeface="+mn-ea"/>
                <a:cs typeface="+mn-cs"/>
              </a:rPr>
              <a:t> right. Always leave a meeting with something: referrals are really hot leads!</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Never let yourself be closed on a price squeeze – ‘a deal’, a ‘little bit off.’ It is a slippery slope and devalues you and your company. Where possible, </a:t>
            </a:r>
            <a:r>
              <a:rPr lang="en-GB" sz="1200" i="1" kern="1200" dirty="0" smtClean="0">
                <a:solidFill>
                  <a:schemeClr val="tx1"/>
                </a:solidFill>
                <a:effectLst/>
                <a:latin typeface="+mn-lt"/>
                <a:ea typeface="+mn-ea"/>
                <a:cs typeface="+mn-cs"/>
              </a:rPr>
              <a:t>add</a:t>
            </a:r>
            <a:r>
              <a:rPr lang="en-GB" sz="1200" kern="1200" dirty="0" smtClean="0">
                <a:solidFill>
                  <a:schemeClr val="tx1"/>
                </a:solidFill>
                <a:effectLst/>
                <a:latin typeface="+mn-lt"/>
                <a:ea typeface="+mn-ea"/>
                <a:cs typeface="+mn-cs"/>
              </a:rPr>
              <a:t> value to maintain price, or take something away. You must value what you are selling otherwise how can the client?</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Don’t forget your ‘virtual manager’ call. Calling back to the office for approval nearly always satisfies a buyer that they’ve got themselves a great deal and they will find it very hard not to sign up on the spot!</a:t>
            </a:r>
          </a:p>
        </p:txBody>
      </p:sp>
      <p:sp>
        <p:nvSpPr>
          <p:cNvPr id="4" name="Slide Number Placeholder 3"/>
          <p:cNvSpPr>
            <a:spLocks noGrp="1"/>
          </p:cNvSpPr>
          <p:nvPr>
            <p:ph type="sldNum" sz="quarter" idx="10"/>
          </p:nvPr>
        </p:nvSpPr>
        <p:spPr/>
        <p:txBody>
          <a:bodyPr/>
          <a:lstStyle/>
          <a:p>
            <a:fld id="{5FAAA6B1-D598-A743-B5E4-DE6CC8BC8256}" type="slidenum">
              <a:rPr lang="en-US" smtClean="0"/>
              <a:t>9</a:t>
            </a:fld>
            <a:endParaRPr lang="en-US"/>
          </a:p>
        </p:txBody>
      </p:sp>
    </p:spTree>
    <p:extLst>
      <p:ext uri="{BB962C8B-B14F-4D97-AF65-F5344CB8AC3E}">
        <p14:creationId xmlns:p14="http://schemas.microsoft.com/office/powerpoint/2010/main" val="428600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GB"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subtitle style</a:t>
            </a:r>
            <a:endParaRPr lang="en-US" dirty="0"/>
          </a:p>
        </p:txBody>
      </p:sp>
      <p:sp>
        <p:nvSpPr>
          <p:cNvPr id="4" name="Date Placeholder 3"/>
          <p:cNvSpPr>
            <a:spLocks noGrp="1"/>
          </p:cNvSpPr>
          <p:nvPr>
            <p:ph type="dt" sz="half" idx="10"/>
          </p:nvPr>
        </p:nvSpPr>
        <p:spPr>
          <a:xfrm>
            <a:off x="329243" y="6573158"/>
            <a:ext cx="2176272" cy="201168"/>
          </a:xfrm>
          <a:prstGeom prst="rect">
            <a:avLst/>
          </a:prstGeom>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pic>
        <p:nvPicPr>
          <p:cNvPr id="7" name="Picture 6" descr="DirectionalSellingLogo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88280" y="5794539"/>
            <a:ext cx="5217100" cy="788306"/>
          </a:xfrm>
          <a:prstGeom prst="rect">
            <a:avLst/>
          </a:prstGeom>
        </p:spPr>
      </p:pic>
      <p:sp>
        <p:nvSpPr>
          <p:cNvPr id="5" name="Footer Placeholder 4"/>
          <p:cNvSpPr>
            <a:spLocks noGrp="1"/>
          </p:cNvSpPr>
          <p:nvPr>
            <p:ph type="ftr" sz="quarter" idx="3"/>
          </p:nvPr>
        </p:nvSpPr>
        <p:spPr>
          <a:xfrm>
            <a:off x="394896" y="6514578"/>
            <a:ext cx="2785625" cy="274320"/>
          </a:xfrm>
          <a:prstGeom prst="rect">
            <a:avLst/>
          </a:prstGeom>
        </p:spPr>
        <p:txBody>
          <a:bodyPr vert="horz" lIns="91440" tIns="45720" rIns="91440" bIns="45720" rtlCol="0" anchor="ctr"/>
          <a:lstStyle>
            <a:lvl1pPr algn="ctr">
              <a:defRPr sz="1000" cap="all" spc="200" baseline="0">
                <a:solidFill>
                  <a:srgbClr val="FFFFFF"/>
                </a:solidFill>
              </a:defRPr>
            </a:lvl1pPr>
          </a:lstStyle>
          <a:p>
            <a:r>
              <a:rPr lang="en-US" dirty="0" smtClean="0"/>
              <a:t>© Sales Skills Audit Ltd</a:t>
            </a:r>
            <a:endParaRPr lang="en-US" dirty="0"/>
          </a:p>
        </p:txBody>
      </p:sp>
      <p:sp>
        <p:nvSpPr>
          <p:cNvPr id="6" name="Slide Number Placeholder 5"/>
          <p:cNvSpPr>
            <a:spLocks noGrp="1"/>
          </p:cNvSpPr>
          <p:nvPr>
            <p:ph type="sldNum" sz="quarter" idx="12"/>
          </p:nvPr>
        </p:nvSpPr>
        <p:spPr>
          <a:xfrm>
            <a:off x="1642240" y="5869241"/>
            <a:ext cx="386990" cy="386990"/>
          </a:xfrm>
        </p:spPr>
        <p:txBody>
          <a:bodyPr/>
          <a:lstStyle/>
          <a:p>
            <a:fld id="{1AD20DFC-E2D5-4BD6-B744-D8DEEAB5F7C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Footer Placeholder 4"/>
          <p:cNvSpPr>
            <a:spLocks noGrp="1"/>
          </p:cNvSpPr>
          <p:nvPr>
            <p:ph type="ftr" sz="quarter" idx="3"/>
          </p:nvPr>
        </p:nvSpPr>
        <p:spPr>
          <a:xfrm>
            <a:off x="822960" y="6558842"/>
            <a:ext cx="2336216"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 Sales Skills Audit Ltd</a:t>
            </a:r>
            <a:endParaRPr lang="en-US" dirty="0"/>
          </a:p>
        </p:txBody>
      </p:sp>
      <p:sp>
        <p:nvSpPr>
          <p:cNvPr id="6" name="Slide Number Placeholder 5"/>
          <p:cNvSpPr>
            <a:spLocks noGrp="1"/>
          </p:cNvSpPr>
          <p:nvPr>
            <p:ph type="sldNum" sz="quarter" idx="4"/>
          </p:nvPr>
        </p:nvSpPr>
        <p:spPr>
          <a:xfrm>
            <a:off x="435970" y="6446172"/>
            <a:ext cx="386990" cy="38699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AD20DFC-E2D5-4BD6-B744-D8DEEAB5F7C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370" y="1062182"/>
            <a:ext cx="5899727" cy="1039091"/>
          </a:xfrm>
        </p:spPr>
        <p:txBody>
          <a:bodyPr/>
          <a:lstStyle/>
          <a:p>
            <a:r>
              <a:rPr lang="en-GB" sz="4400" dirty="0" smtClean="0">
                <a:solidFill>
                  <a:schemeClr val="accent2">
                    <a:lumMod val="75000"/>
                  </a:schemeClr>
                </a:solidFill>
                <a:latin typeface="Calibri"/>
                <a:cs typeface="Calibri"/>
              </a:rPr>
              <a:t>closing</a:t>
            </a:r>
            <a:endParaRPr lang="en-GB" sz="4400" dirty="0">
              <a:solidFill>
                <a:schemeClr val="accent2">
                  <a:lumMod val="75000"/>
                </a:schemeClr>
              </a:solidFill>
              <a:latin typeface="Calibri"/>
              <a:cs typeface="Calibri"/>
            </a:endParaRPr>
          </a:p>
        </p:txBody>
      </p:sp>
      <p:pic>
        <p:nvPicPr>
          <p:cNvPr id="4" name="Picture 3" descr="DirectionalSellingLogo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7130" y="133011"/>
            <a:ext cx="3648366" cy="551269"/>
          </a:xfrm>
          <a:prstGeom prst="rect">
            <a:avLst/>
          </a:prstGeom>
        </p:spPr>
      </p:pic>
      <p:pic>
        <p:nvPicPr>
          <p:cNvPr id="6" name="Picture 5" descr="Sales Skills Audit logo WHITE.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183" y="5036193"/>
            <a:ext cx="4366488" cy="1406349"/>
          </a:xfrm>
          <a:prstGeom prst="rect">
            <a:avLst/>
          </a:prstGeom>
        </p:spPr>
      </p:pic>
      <p:sp>
        <p:nvSpPr>
          <p:cNvPr id="3" name="TextBox 2"/>
          <p:cNvSpPr txBox="1"/>
          <p:nvPr/>
        </p:nvSpPr>
        <p:spPr>
          <a:xfrm>
            <a:off x="4491183" y="6581001"/>
            <a:ext cx="4366488" cy="276999"/>
          </a:xfrm>
          <a:prstGeom prst="rect">
            <a:avLst/>
          </a:prstGeom>
          <a:noFill/>
        </p:spPr>
        <p:txBody>
          <a:bodyPr wrap="square" rtlCol="0">
            <a:spAutoFit/>
          </a:bodyPr>
          <a:lstStyle/>
          <a:p>
            <a:pPr algn="ctr"/>
            <a:r>
              <a:rPr lang="en-US" sz="1200" dirty="0" smtClean="0">
                <a:solidFill>
                  <a:schemeClr val="bg1"/>
                </a:solidFill>
              </a:rPr>
              <a:t>Copyright Sales Skills Audit Ltd, 2020</a:t>
            </a:r>
            <a:endParaRPr lang="en-US" sz="1200" dirty="0">
              <a:solidFill>
                <a:schemeClr val="bg1"/>
              </a:solidFill>
            </a:endParaRPr>
          </a:p>
        </p:txBody>
      </p:sp>
    </p:spTree>
    <p:extLst>
      <p:ext uri="{BB962C8B-B14F-4D97-AF65-F5344CB8AC3E}">
        <p14:creationId xmlns:p14="http://schemas.microsoft.com/office/powerpoint/2010/main" val="1135732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Why just 10% ?</a:t>
            </a:r>
            <a:endParaRPr lang="en-US" dirty="0"/>
          </a:p>
        </p:txBody>
      </p:sp>
      <p:sp>
        <p:nvSpPr>
          <p:cNvPr id="3" name="Content Placeholder 2"/>
          <p:cNvSpPr>
            <a:spLocks noGrp="1"/>
          </p:cNvSpPr>
          <p:nvPr>
            <p:ph idx="1"/>
          </p:nvPr>
        </p:nvSpPr>
        <p:spPr>
          <a:xfrm>
            <a:off x="822960" y="1137155"/>
            <a:ext cx="7720676" cy="487352"/>
          </a:xfrm>
        </p:spPr>
        <p:txBody>
          <a:bodyPr>
            <a:noAutofit/>
          </a:bodyPr>
          <a:lstStyle/>
          <a:p>
            <a:pPr marL="0" indent="0"/>
            <a:r>
              <a:rPr lang="en-GB" b="0" dirty="0" smtClean="0">
                <a:latin typeface="Calibri"/>
                <a:cs typeface="Calibri"/>
              </a:rPr>
              <a:t>In </a:t>
            </a:r>
            <a:r>
              <a:rPr lang="en-GB" b="0" i="1" dirty="0" smtClean="0">
                <a:latin typeface="Calibri"/>
                <a:cs typeface="Calibri"/>
              </a:rPr>
              <a:t>Directional Selling </a:t>
            </a:r>
            <a:r>
              <a:rPr lang="en-GB" b="0" dirty="0" smtClean="0">
                <a:latin typeface="Calibri"/>
                <a:cs typeface="Calibri"/>
              </a:rPr>
              <a:t>we allocate just 10% of time and effort for </a:t>
            </a:r>
            <a:r>
              <a:rPr lang="en-GB" dirty="0" smtClean="0">
                <a:latin typeface="Calibri"/>
                <a:cs typeface="Calibri"/>
              </a:rPr>
              <a:t>Closing</a:t>
            </a:r>
            <a:r>
              <a:rPr lang="en-GB" b="0" dirty="0" smtClean="0">
                <a:latin typeface="Calibri"/>
                <a:cs typeface="Calibri"/>
              </a:rPr>
              <a:t>. </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2</a:t>
            </a:fld>
            <a:endParaRPr lang="en-US" dirty="0"/>
          </a:p>
        </p:txBody>
      </p:sp>
      <p:pic>
        <p:nvPicPr>
          <p:cNvPr id="6" name="Picture 5" descr="Directional Path 1.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235" y="1814176"/>
            <a:ext cx="7800659" cy="1331460"/>
          </a:xfrm>
          <a:prstGeom prst="rect">
            <a:avLst/>
          </a:prstGeom>
        </p:spPr>
      </p:pic>
      <p:sp>
        <p:nvSpPr>
          <p:cNvPr id="9" name="Content Placeholder 2"/>
          <p:cNvSpPr txBox="1">
            <a:spLocks/>
          </p:cNvSpPr>
          <p:nvPr/>
        </p:nvSpPr>
        <p:spPr>
          <a:xfrm>
            <a:off x="822960" y="3367156"/>
            <a:ext cx="7720676" cy="772667"/>
          </a:xfrm>
          <a:prstGeom prst="rect">
            <a:avLst/>
          </a:prstGeom>
        </p:spPr>
        <p:txBody>
          <a:bodyPr vert="horz" lIns="91440" tIns="45720" rIns="91440" bIns="45720" rtlCol="0">
            <a:no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a:latin typeface="Calibri"/>
                <a:cs typeface="Calibri"/>
              </a:rPr>
              <a:t>This is not to suggest that it is the least important part of the selling process, merely to stress that if you’ve conducted the first 90% correctly, you – and the sale – should almost be </a:t>
            </a:r>
            <a:r>
              <a:rPr lang="en-GB" b="0" dirty="0" smtClean="0">
                <a:latin typeface="Calibri"/>
                <a:cs typeface="Calibri"/>
              </a:rPr>
              <a:t>there.</a:t>
            </a:r>
            <a:endParaRPr lang="en-GB" b="0" dirty="0">
              <a:latin typeface="Calibri"/>
              <a:cs typeface="Calibri"/>
            </a:endParaRPr>
          </a:p>
        </p:txBody>
      </p:sp>
    </p:spTree>
    <p:extLst>
      <p:ext uri="{BB962C8B-B14F-4D97-AF65-F5344CB8AC3E}">
        <p14:creationId xmlns:p14="http://schemas.microsoft.com/office/powerpoint/2010/main" val="20788422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the first 90% of the selling path?</a:t>
            </a:r>
            <a:endParaRPr lang="en-US" dirty="0"/>
          </a:p>
        </p:txBody>
      </p:sp>
      <p:sp>
        <p:nvSpPr>
          <p:cNvPr id="3" name="Content Placeholder 2"/>
          <p:cNvSpPr>
            <a:spLocks noGrp="1"/>
          </p:cNvSpPr>
          <p:nvPr>
            <p:ph idx="1"/>
          </p:nvPr>
        </p:nvSpPr>
        <p:spPr>
          <a:xfrm>
            <a:off x="691033" y="1092851"/>
            <a:ext cx="7652867" cy="3736362"/>
          </a:xfrm>
        </p:spPr>
        <p:txBody>
          <a:bodyPr>
            <a:normAutofit/>
          </a:bodyPr>
          <a:lstStyle/>
          <a:p>
            <a:pPr marL="0" indent="0"/>
            <a:r>
              <a:rPr lang="en-GB" b="0" dirty="0" smtClean="0">
                <a:latin typeface="Calibri"/>
                <a:cs typeface="Calibri"/>
              </a:rPr>
              <a:t>If you’ve followed the </a:t>
            </a:r>
            <a:r>
              <a:rPr lang="en-GB" b="0" i="1" dirty="0" smtClean="0">
                <a:latin typeface="Calibri"/>
                <a:cs typeface="Calibri"/>
              </a:rPr>
              <a:t>Directional Selling </a:t>
            </a:r>
            <a:r>
              <a:rPr lang="en-GB" b="0" dirty="0" smtClean="0">
                <a:latin typeface="Calibri"/>
                <a:cs typeface="Calibri"/>
              </a:rPr>
              <a:t>path correctly:</a:t>
            </a:r>
          </a:p>
          <a:p>
            <a:pPr marL="0" indent="0"/>
            <a:endParaRPr lang="en-GB" b="0" dirty="0" smtClean="0">
              <a:latin typeface="Calibri"/>
              <a:cs typeface="Calibri"/>
            </a:endParaRPr>
          </a:p>
          <a:p>
            <a:pPr marL="285750" indent="-285750">
              <a:buFont typeface="Arial"/>
              <a:buChar char="•"/>
            </a:pPr>
            <a:r>
              <a:rPr lang="en-GB" b="0" dirty="0" smtClean="0">
                <a:latin typeface="Calibri"/>
                <a:cs typeface="Calibri"/>
              </a:rPr>
              <a:t>You will have </a:t>
            </a:r>
            <a:r>
              <a:rPr lang="en-GB" b="0" dirty="0">
                <a:latin typeface="Calibri"/>
                <a:cs typeface="Calibri"/>
              </a:rPr>
              <a:t>used your </a:t>
            </a:r>
            <a:r>
              <a:rPr lang="en-GB" dirty="0">
                <a:latin typeface="Calibri"/>
                <a:cs typeface="Calibri"/>
              </a:rPr>
              <a:t>Qualification</a:t>
            </a:r>
            <a:r>
              <a:rPr lang="en-GB" b="0" dirty="0">
                <a:latin typeface="Calibri"/>
                <a:cs typeface="Calibri"/>
              </a:rPr>
              <a:t> notes to </a:t>
            </a:r>
            <a:r>
              <a:rPr lang="en-GB" b="0" u="sng" dirty="0">
                <a:latin typeface="Calibri"/>
                <a:cs typeface="Calibri"/>
              </a:rPr>
              <a:t>underline</a:t>
            </a:r>
            <a:r>
              <a:rPr lang="en-GB" b="0" dirty="0">
                <a:latin typeface="Calibri"/>
                <a:cs typeface="Calibri"/>
              </a:rPr>
              <a:t> </a:t>
            </a:r>
            <a:r>
              <a:rPr lang="en-GB" b="0" dirty="0" smtClean="0">
                <a:latin typeface="Calibri"/>
                <a:cs typeface="Calibri"/>
              </a:rPr>
              <a:t>matches</a:t>
            </a:r>
          </a:p>
          <a:p>
            <a:pPr marL="285750" indent="-285750">
              <a:buFont typeface="Arial"/>
              <a:buChar char="•"/>
            </a:pPr>
            <a:endParaRPr lang="en-GB" b="0" i="1" dirty="0">
              <a:latin typeface="Calibri"/>
              <a:cs typeface="Calibri"/>
            </a:endParaRPr>
          </a:p>
          <a:p>
            <a:pPr marL="285750" indent="-285750">
              <a:buFont typeface="Arial"/>
              <a:buChar char="•"/>
            </a:pPr>
            <a:r>
              <a:rPr lang="en-GB" b="0" dirty="0" smtClean="0">
                <a:latin typeface="Calibri"/>
                <a:cs typeface="Calibri"/>
              </a:rPr>
              <a:t>You will already have been ‘</a:t>
            </a:r>
            <a:r>
              <a:rPr lang="en-GB" b="0" dirty="0" smtClean="0">
                <a:solidFill>
                  <a:schemeClr val="accent2">
                    <a:lumMod val="75000"/>
                  </a:schemeClr>
                </a:solidFill>
                <a:latin typeface="Calibri"/>
                <a:cs typeface="Calibri"/>
              </a:rPr>
              <a:t>test-closing</a:t>
            </a:r>
            <a:r>
              <a:rPr lang="en-GB" b="0" dirty="0" smtClean="0">
                <a:latin typeface="Calibri"/>
                <a:cs typeface="Calibri"/>
              </a:rPr>
              <a:t>’ during </a:t>
            </a:r>
            <a:r>
              <a:rPr lang="en-GB" dirty="0" smtClean="0">
                <a:latin typeface="Calibri"/>
                <a:cs typeface="Calibri"/>
              </a:rPr>
              <a:t>Matching</a:t>
            </a:r>
            <a:r>
              <a:rPr lang="en-GB" b="0" dirty="0" smtClean="0">
                <a:latin typeface="Calibri"/>
                <a:cs typeface="Calibri"/>
              </a:rPr>
              <a:t> with language such as </a:t>
            </a:r>
            <a:r>
              <a:rPr lang="en-GB" b="0" dirty="0">
                <a:latin typeface="Calibri"/>
                <a:cs typeface="Calibri"/>
              </a:rPr>
              <a:t>“</a:t>
            </a:r>
            <a:r>
              <a:rPr lang="en-GB" b="0" i="1" dirty="0">
                <a:latin typeface="Calibri"/>
                <a:cs typeface="Calibri"/>
              </a:rPr>
              <a:t>Does this look good so far?”</a:t>
            </a:r>
            <a:r>
              <a:rPr lang="en-GB" b="0" dirty="0">
                <a:latin typeface="Calibri"/>
                <a:cs typeface="Calibri"/>
              </a:rPr>
              <a:t> and “</a:t>
            </a:r>
            <a:r>
              <a:rPr lang="en-GB" b="0" i="1" dirty="0">
                <a:latin typeface="Calibri"/>
                <a:cs typeface="Calibri"/>
              </a:rPr>
              <a:t>Is this starting to make sense?</a:t>
            </a:r>
            <a:r>
              <a:rPr lang="en-GB" b="0" dirty="0" smtClean="0">
                <a:latin typeface="Calibri"/>
                <a:cs typeface="Calibri"/>
              </a:rPr>
              <a:t>”</a:t>
            </a:r>
          </a:p>
          <a:p>
            <a:pPr marL="285750" indent="-285750">
              <a:buFont typeface="Arial"/>
              <a:buChar char="•"/>
            </a:pPr>
            <a:endParaRPr lang="en-GB" b="0" dirty="0" smtClean="0">
              <a:latin typeface="Calibri"/>
              <a:cs typeface="Calibri"/>
            </a:endParaRPr>
          </a:p>
          <a:p>
            <a:pPr marL="285750" indent="-285750">
              <a:buFont typeface="Arial"/>
              <a:buChar char="•"/>
            </a:pPr>
            <a:r>
              <a:rPr lang="en-GB" b="0" dirty="0" smtClean="0">
                <a:latin typeface="Calibri"/>
                <a:cs typeface="Calibri"/>
              </a:rPr>
              <a:t>Used ‘</a:t>
            </a:r>
            <a:r>
              <a:rPr lang="en-GB" b="0" dirty="0" smtClean="0">
                <a:solidFill>
                  <a:schemeClr val="accent2">
                    <a:lumMod val="75000"/>
                  </a:schemeClr>
                </a:solidFill>
                <a:latin typeface="Calibri"/>
                <a:cs typeface="Calibri"/>
              </a:rPr>
              <a:t>test-closing</a:t>
            </a:r>
            <a:r>
              <a:rPr lang="en-GB" b="0" dirty="0" smtClean="0">
                <a:latin typeface="Calibri"/>
                <a:cs typeface="Calibri"/>
              </a:rPr>
              <a:t>’ questions such as “</a:t>
            </a:r>
            <a:r>
              <a:rPr lang="en-GB" b="0" i="1" dirty="0" smtClean="0">
                <a:latin typeface="Calibri"/>
                <a:cs typeface="Calibri"/>
              </a:rPr>
              <a:t>You </a:t>
            </a:r>
            <a:r>
              <a:rPr lang="en-GB" b="0" i="1" dirty="0">
                <a:latin typeface="Calibri"/>
                <a:cs typeface="Calibri"/>
              </a:rPr>
              <a:t>said that 36 parts per </a:t>
            </a:r>
            <a:r>
              <a:rPr lang="en-GB" b="0" i="1" dirty="0" smtClean="0">
                <a:latin typeface="Calibri"/>
                <a:cs typeface="Calibri"/>
              </a:rPr>
              <a:t>hour </a:t>
            </a:r>
            <a:r>
              <a:rPr lang="en-GB" b="0" i="1" dirty="0">
                <a:latin typeface="Calibri"/>
                <a:cs typeface="Calibri"/>
              </a:rPr>
              <a:t>was your minimum requirement for production, so can I assume our 48 parts per hour machine would be more than adequate and actually a bonus?</a:t>
            </a:r>
            <a:r>
              <a:rPr lang="en-GB" b="0" i="1" dirty="0" smtClean="0">
                <a:latin typeface="Calibri"/>
                <a:cs typeface="Calibri"/>
              </a:rPr>
              <a:t>”</a:t>
            </a:r>
          </a:p>
          <a:p>
            <a:pPr marL="285750" indent="-285750">
              <a:buFont typeface="Arial"/>
              <a:buChar char="•"/>
            </a:pPr>
            <a:endParaRPr lang="en-GB" b="0" dirty="0">
              <a:latin typeface="Calibri"/>
              <a:cs typeface="Calibri"/>
            </a:endParaRPr>
          </a:p>
          <a:p>
            <a:pPr marL="285750" indent="-285750">
              <a:buFont typeface="Arial"/>
              <a:buChar char="•"/>
            </a:pPr>
            <a:endParaRPr lang="en-GB" b="0" dirty="0" smtClean="0">
              <a:latin typeface="Calibri"/>
              <a:cs typeface="Calibri"/>
            </a:endParaRPr>
          </a:p>
        </p:txBody>
      </p:sp>
      <p:sp>
        <p:nvSpPr>
          <p:cNvPr id="6" name="Footer Placeholder 5"/>
          <p:cNvSpPr>
            <a:spLocks noGrp="1"/>
          </p:cNvSpPr>
          <p:nvPr>
            <p:ph type="ftr" sz="quarter" idx="3"/>
          </p:nvPr>
        </p:nvSpPr>
        <p:spPr/>
        <p:txBody>
          <a:bodyPr/>
          <a:lstStyle/>
          <a:p>
            <a:r>
              <a:rPr lang="en-US" smtClean="0"/>
              <a:t>© Sales Skills Audit Ltd</a:t>
            </a:r>
            <a:endParaRPr lang="en-US" dirty="0"/>
          </a:p>
        </p:txBody>
      </p:sp>
      <p:sp>
        <p:nvSpPr>
          <p:cNvPr id="7" name="Slide Number Placeholder 6"/>
          <p:cNvSpPr>
            <a:spLocks noGrp="1"/>
          </p:cNvSpPr>
          <p:nvPr>
            <p:ph type="sldNum" sz="quarter" idx="12"/>
          </p:nvPr>
        </p:nvSpPr>
        <p:spPr/>
        <p:txBody>
          <a:bodyPr/>
          <a:lstStyle/>
          <a:p>
            <a:fld id="{1AD20DFC-E2D5-4BD6-B744-D8DEEAB5F7C2}" type="slidenum">
              <a:rPr lang="en-US" smtClean="0"/>
              <a:pPr/>
              <a:t>3</a:t>
            </a:fld>
            <a:endParaRPr lang="en-US" dirty="0"/>
          </a:p>
        </p:txBody>
      </p:sp>
    </p:spTree>
    <p:extLst>
      <p:ext uri="{BB962C8B-B14F-4D97-AF65-F5344CB8AC3E}">
        <p14:creationId xmlns:p14="http://schemas.microsoft.com/office/powerpoint/2010/main" val="3863170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objections pop up</a:t>
            </a:r>
            <a:endParaRPr lang="en-US" dirty="0"/>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4</a:t>
            </a:fld>
            <a:endParaRPr lang="en-US" dirty="0"/>
          </a:p>
        </p:txBody>
      </p:sp>
      <p:sp>
        <p:nvSpPr>
          <p:cNvPr id="7" name="Content Placeholder 2"/>
          <p:cNvSpPr txBox="1">
            <a:spLocks/>
          </p:cNvSpPr>
          <p:nvPr/>
        </p:nvSpPr>
        <p:spPr>
          <a:xfrm>
            <a:off x="590650" y="2805427"/>
            <a:ext cx="8136203" cy="2230542"/>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r>
              <a:rPr lang="en-GB" b="0" dirty="0" smtClean="0">
                <a:latin typeface="Calibri"/>
                <a:cs typeface="Calibri"/>
              </a:rPr>
              <a:t>Objections typically pop up during ‘test-closing’ and </a:t>
            </a:r>
            <a:r>
              <a:rPr lang="en-GB" dirty="0" smtClean="0">
                <a:latin typeface="Calibri"/>
                <a:cs typeface="Calibri"/>
              </a:rPr>
              <a:t>Closing</a:t>
            </a:r>
            <a:r>
              <a:rPr lang="en-GB" b="0" dirty="0" smtClean="0">
                <a:latin typeface="Calibri"/>
                <a:cs typeface="Calibri"/>
              </a:rPr>
              <a:t>.</a:t>
            </a:r>
            <a:r>
              <a:rPr lang="en-US" b="0" dirty="0">
                <a:latin typeface="Calibri"/>
                <a:cs typeface="Calibri"/>
              </a:rPr>
              <a:t> </a:t>
            </a:r>
            <a:r>
              <a:rPr lang="en-GB" b="0" dirty="0">
                <a:latin typeface="Calibri"/>
                <a:cs typeface="Calibri"/>
              </a:rPr>
              <a:t>“</a:t>
            </a:r>
            <a:r>
              <a:rPr lang="en-GB" b="0" i="1" dirty="0">
                <a:latin typeface="Calibri"/>
                <a:cs typeface="Calibri"/>
              </a:rPr>
              <a:t>I don’t think we need a 48 parts per hour machine and your only alternative is a 24 parts per hour machine, which is too slow.” </a:t>
            </a:r>
            <a:endParaRPr lang="en-GB" b="0" i="1" dirty="0" smtClean="0">
              <a:latin typeface="Calibri"/>
              <a:cs typeface="Calibri"/>
            </a:endParaRPr>
          </a:p>
          <a:p>
            <a:pPr marL="285750" indent="-285750">
              <a:buFont typeface="Arial"/>
              <a:buChar char="•"/>
            </a:pPr>
            <a:r>
              <a:rPr lang="en-GB" b="0" dirty="0" smtClean="0">
                <a:latin typeface="Calibri"/>
                <a:cs typeface="Calibri"/>
              </a:rPr>
              <a:t>Isolate each objection and agree with the client how you are going to deal with it</a:t>
            </a:r>
          </a:p>
          <a:p>
            <a:pPr marL="285750" indent="-285750">
              <a:buFont typeface="Arial"/>
              <a:buChar char="•"/>
            </a:pPr>
            <a:r>
              <a:rPr lang="en-GB" b="0" dirty="0" smtClean="0">
                <a:latin typeface="Calibri"/>
                <a:cs typeface="Calibri"/>
              </a:rPr>
              <a:t>Remember where you are on the </a:t>
            </a:r>
            <a:r>
              <a:rPr lang="en-GB" b="0" i="1" dirty="0" smtClean="0">
                <a:latin typeface="Calibri"/>
                <a:cs typeface="Calibri"/>
              </a:rPr>
              <a:t>Directional Selling </a:t>
            </a:r>
            <a:r>
              <a:rPr lang="en-GB" b="0" dirty="0" smtClean="0">
                <a:latin typeface="Calibri"/>
                <a:cs typeface="Calibri"/>
              </a:rPr>
              <a:t>path and where you want to be afterwards. You might be able to use it to actually close the deal</a:t>
            </a:r>
          </a:p>
          <a:p>
            <a:pPr marL="285750" indent="-285750">
              <a:buFont typeface="Arial"/>
              <a:buChar char="•"/>
            </a:pPr>
            <a:r>
              <a:rPr lang="en-GB" b="0" dirty="0">
                <a:latin typeface="Calibri"/>
                <a:cs typeface="Calibri"/>
              </a:rPr>
              <a:t>“</a:t>
            </a:r>
            <a:r>
              <a:rPr lang="en-GB" b="0" i="1" dirty="0">
                <a:latin typeface="Calibri"/>
                <a:cs typeface="Calibri"/>
              </a:rPr>
              <a:t>If I can show you how to run a 48 </a:t>
            </a:r>
            <a:r>
              <a:rPr lang="en-GB" b="0" i="1" dirty="0" err="1">
                <a:latin typeface="Calibri"/>
                <a:cs typeface="Calibri"/>
              </a:rPr>
              <a:t>pph</a:t>
            </a:r>
            <a:r>
              <a:rPr lang="en-GB" b="0" i="1" dirty="0">
                <a:latin typeface="Calibri"/>
                <a:cs typeface="Calibri"/>
              </a:rPr>
              <a:t> machine at the price of a 36 </a:t>
            </a:r>
            <a:r>
              <a:rPr lang="en-GB" b="0" i="1" dirty="0" err="1">
                <a:latin typeface="Calibri"/>
                <a:cs typeface="Calibri"/>
              </a:rPr>
              <a:t>pph</a:t>
            </a:r>
            <a:r>
              <a:rPr lang="en-GB" b="0" i="1" dirty="0">
                <a:latin typeface="Calibri"/>
                <a:cs typeface="Calibri"/>
              </a:rPr>
              <a:t> one, and therefore leave you with capacity to grow at no further cost, would we have a deal?</a:t>
            </a:r>
            <a:endParaRPr lang="en-GB" b="0" dirty="0" smtClean="0">
              <a:latin typeface="Calibri"/>
              <a:cs typeface="Calibri"/>
            </a:endParaRPr>
          </a:p>
          <a:p>
            <a:pPr marL="285750" indent="-285750">
              <a:buFont typeface="Arial"/>
              <a:buChar char="•"/>
            </a:pPr>
            <a:endParaRPr lang="en-GB" b="0" dirty="0" smtClean="0">
              <a:latin typeface="Calibri"/>
              <a:cs typeface="Calibri"/>
            </a:endParaRPr>
          </a:p>
          <a:p>
            <a:pPr marL="285750" indent="-285750">
              <a:buFont typeface="Arial"/>
              <a:buChar char="•"/>
            </a:pPr>
            <a:endParaRPr lang="en-GB" b="0" dirty="0">
              <a:latin typeface="Calibri"/>
              <a:cs typeface="Calibri"/>
            </a:endParaRPr>
          </a:p>
        </p:txBody>
      </p:sp>
      <p:pic>
        <p:nvPicPr>
          <p:cNvPr id="6" name="Picture 5" descr="Directional Path 10.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5872" y="914400"/>
            <a:ext cx="6077712" cy="1844040"/>
          </a:xfrm>
          <a:prstGeom prst="rect">
            <a:avLst/>
          </a:prstGeom>
        </p:spPr>
      </p:pic>
    </p:spTree>
    <p:extLst>
      <p:ext uri="{BB962C8B-B14F-4D97-AF65-F5344CB8AC3E}">
        <p14:creationId xmlns:p14="http://schemas.microsoft.com/office/powerpoint/2010/main" val="40180420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p:cTn id="18"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p:cTn id="24"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p:cTn id="30"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7">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back on the path to close</a:t>
            </a:r>
            <a:endParaRPr lang="en-US" dirty="0"/>
          </a:p>
        </p:txBody>
      </p:sp>
      <p:sp>
        <p:nvSpPr>
          <p:cNvPr id="3" name="Content Placeholder 2"/>
          <p:cNvSpPr>
            <a:spLocks noGrp="1"/>
          </p:cNvSpPr>
          <p:nvPr>
            <p:ph idx="1"/>
          </p:nvPr>
        </p:nvSpPr>
        <p:spPr>
          <a:xfrm>
            <a:off x="822960" y="1100628"/>
            <a:ext cx="7520940" cy="1439509"/>
          </a:xfrm>
        </p:spPr>
        <p:txBody>
          <a:bodyPr>
            <a:normAutofit lnSpcReduction="10000"/>
          </a:bodyPr>
          <a:lstStyle/>
          <a:p>
            <a:pPr marL="0" indent="0"/>
            <a:r>
              <a:rPr lang="en-GB" b="0" dirty="0" smtClean="0">
                <a:latin typeface="Calibri"/>
                <a:cs typeface="Calibri"/>
              </a:rPr>
              <a:t>Sometimes you need to move back on the selling path to deal with an objection. When this happens always agree the way back to your position in the sale, “</a:t>
            </a:r>
            <a:r>
              <a:rPr lang="en-GB" b="0" i="1" dirty="0" smtClean="0">
                <a:latin typeface="Calibri"/>
                <a:cs typeface="Calibri"/>
              </a:rPr>
              <a:t>If I can satisfy this, can we do that?</a:t>
            </a:r>
            <a:r>
              <a:rPr lang="en-GB" i="1" dirty="0" smtClean="0">
                <a:latin typeface="Calibri"/>
                <a:cs typeface="Calibri"/>
              </a:rPr>
              <a:t>” </a:t>
            </a:r>
          </a:p>
          <a:p>
            <a:endParaRPr lang="en-GB" b="0" i="1" dirty="0">
              <a:latin typeface="Calibri"/>
              <a:cs typeface="Calibri"/>
            </a:endParaRPr>
          </a:p>
          <a:p>
            <a:r>
              <a:rPr lang="en-GB" b="0" dirty="0" smtClean="0">
                <a:latin typeface="Calibri"/>
                <a:cs typeface="Calibri"/>
              </a:rPr>
              <a:t>Consider this objection, “</a:t>
            </a:r>
            <a:r>
              <a:rPr lang="en-GB" b="0" i="1" dirty="0" smtClean="0">
                <a:latin typeface="Calibri"/>
                <a:cs typeface="Calibri"/>
              </a:rPr>
              <a:t>We </a:t>
            </a:r>
            <a:r>
              <a:rPr lang="en-GB" b="0" i="1" dirty="0">
                <a:latin typeface="Calibri"/>
                <a:cs typeface="Calibri"/>
              </a:rPr>
              <a:t>don’t have space </a:t>
            </a:r>
            <a:r>
              <a:rPr lang="en-GB" b="0" i="1" dirty="0" smtClean="0">
                <a:latin typeface="Calibri"/>
                <a:cs typeface="Calibri"/>
              </a:rPr>
              <a:t>for </a:t>
            </a:r>
            <a:r>
              <a:rPr lang="en-GB" b="0" i="1" dirty="0">
                <a:latin typeface="Calibri"/>
                <a:cs typeface="Calibri"/>
              </a:rPr>
              <a:t>another machine right now.</a:t>
            </a:r>
            <a:r>
              <a:rPr lang="en-GB" b="0" dirty="0">
                <a:latin typeface="Calibri"/>
                <a:cs typeface="Calibri"/>
              </a:rPr>
              <a:t>” </a:t>
            </a: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5</a:t>
            </a:fld>
            <a:endParaRPr lang="en-US" dirty="0"/>
          </a:p>
        </p:txBody>
      </p:sp>
      <p:pic>
        <p:nvPicPr>
          <p:cNvPr id="6" name="Picture 5" descr="Directional Path 1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541" y="2436758"/>
            <a:ext cx="6266986" cy="2073333"/>
          </a:xfrm>
          <a:prstGeom prst="rect">
            <a:avLst/>
          </a:prstGeom>
        </p:spPr>
      </p:pic>
      <p:sp>
        <p:nvSpPr>
          <p:cNvPr id="7" name="Content Placeholder 2"/>
          <p:cNvSpPr txBox="1">
            <a:spLocks/>
          </p:cNvSpPr>
          <p:nvPr/>
        </p:nvSpPr>
        <p:spPr>
          <a:xfrm>
            <a:off x="892540" y="4559110"/>
            <a:ext cx="7520940" cy="378199"/>
          </a:xfrm>
          <a:prstGeom prst="rect">
            <a:avLst/>
          </a:prstGeom>
        </p:spPr>
        <p:txBody>
          <a:bodyPr vert="horz" lIns="91440" tIns="45720" rIns="91440" bIns="45720" rtlCol="0">
            <a:normAutofit fontScale="925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r>
              <a:rPr lang="en-GB" b="0" dirty="0" smtClean="0">
                <a:latin typeface="Calibri"/>
                <a:cs typeface="Calibri"/>
              </a:rPr>
              <a:t>Now you are taking the client back to your notes to re-match and, hopefully, cement the deal.</a:t>
            </a:r>
            <a:endParaRPr lang="en-GB" b="0" dirty="0">
              <a:latin typeface="Calibri"/>
              <a:cs typeface="Calibri"/>
            </a:endParaRPr>
          </a:p>
        </p:txBody>
      </p:sp>
    </p:spTree>
    <p:extLst>
      <p:ext uri="{BB962C8B-B14F-4D97-AF65-F5344CB8AC3E}">
        <p14:creationId xmlns:p14="http://schemas.microsoft.com/office/powerpoint/2010/main" val="4446805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Moving back to close</a:t>
            </a:r>
            <a:endParaRPr lang="en-US" sz="1800" dirty="0"/>
          </a:p>
        </p:txBody>
      </p:sp>
      <p:sp>
        <p:nvSpPr>
          <p:cNvPr id="3" name="Content Placeholder 2"/>
          <p:cNvSpPr>
            <a:spLocks noGrp="1"/>
          </p:cNvSpPr>
          <p:nvPr>
            <p:ph idx="1"/>
          </p:nvPr>
        </p:nvSpPr>
        <p:spPr>
          <a:xfrm>
            <a:off x="694014" y="2620297"/>
            <a:ext cx="7959008" cy="2459974"/>
          </a:xfrm>
        </p:spPr>
        <p:txBody>
          <a:bodyPr>
            <a:normAutofit/>
          </a:bodyPr>
          <a:lstStyle/>
          <a:p>
            <a:pPr marL="0" indent="0"/>
            <a:r>
              <a:rPr lang="en-GB" b="0" dirty="0">
                <a:latin typeface="Calibri"/>
                <a:cs typeface="Calibri"/>
              </a:rPr>
              <a:t> “</a:t>
            </a:r>
            <a:r>
              <a:rPr lang="en-GB" b="0" i="1" dirty="0">
                <a:latin typeface="Calibri"/>
                <a:cs typeface="Calibri"/>
              </a:rPr>
              <a:t>Okay, but I have one concern here. Looking back at my notes you mentioned that you anticipated a big order in Q3 and we agreed that your current machines would be too slow. The alternative would be to shift premises, which I guess you don’t want to do?”</a:t>
            </a:r>
            <a:r>
              <a:rPr lang="en-GB" b="0" dirty="0">
                <a:latin typeface="Calibri"/>
                <a:cs typeface="Calibri"/>
              </a:rPr>
              <a:t> </a:t>
            </a:r>
            <a:endParaRPr lang="en-GB" b="0" dirty="0" smtClean="0">
              <a:latin typeface="Calibri"/>
              <a:cs typeface="Calibri"/>
            </a:endParaRPr>
          </a:p>
          <a:p>
            <a:pPr marL="0" indent="0">
              <a:lnSpc>
                <a:spcPct val="50000"/>
              </a:lnSpc>
            </a:pPr>
            <a:endParaRPr lang="en-GB" b="0" dirty="0">
              <a:latin typeface="Calibri"/>
              <a:cs typeface="Calibri"/>
            </a:endParaRPr>
          </a:p>
          <a:p>
            <a:pPr marL="0" indent="0"/>
            <a:r>
              <a:rPr lang="en-GB" b="0" dirty="0" smtClean="0">
                <a:latin typeface="Calibri"/>
                <a:cs typeface="Calibri"/>
              </a:rPr>
              <a:t>We have used our notes to ‘</a:t>
            </a:r>
            <a:r>
              <a:rPr lang="en-GB" dirty="0" smtClean="0">
                <a:solidFill>
                  <a:schemeClr val="accent2">
                    <a:lumMod val="75000"/>
                  </a:schemeClr>
                </a:solidFill>
                <a:latin typeface="Calibri"/>
                <a:cs typeface="Calibri"/>
              </a:rPr>
              <a:t>fish for pain</a:t>
            </a:r>
            <a:r>
              <a:rPr lang="en-GB" b="0" dirty="0" smtClean="0">
                <a:latin typeface="Calibri"/>
                <a:cs typeface="Calibri"/>
              </a:rPr>
              <a:t>’ and prompt a, “</a:t>
            </a:r>
            <a:r>
              <a:rPr lang="en-GB" b="0" i="1" dirty="0">
                <a:latin typeface="Calibri"/>
                <a:cs typeface="Calibri"/>
              </a:rPr>
              <a:t>Yes, we certainly can’t do that</a:t>
            </a:r>
            <a:r>
              <a:rPr lang="en-GB" b="0" dirty="0">
                <a:latin typeface="Calibri"/>
                <a:cs typeface="Calibri"/>
              </a:rPr>
              <a:t>” </a:t>
            </a:r>
            <a:endParaRPr lang="en-GB" b="0" dirty="0" smtClean="0">
              <a:latin typeface="Calibri"/>
              <a:cs typeface="Calibri"/>
            </a:endParaRPr>
          </a:p>
          <a:p>
            <a:pPr marL="0" indent="0">
              <a:lnSpc>
                <a:spcPct val="50000"/>
              </a:lnSpc>
            </a:pPr>
            <a:endParaRPr lang="en-GB" b="0" dirty="0">
              <a:latin typeface="Calibri"/>
              <a:cs typeface="Calibri"/>
            </a:endParaRPr>
          </a:p>
          <a:p>
            <a:pPr marL="0" indent="0"/>
            <a:r>
              <a:rPr lang="en-GB" b="0" i="1" dirty="0" smtClean="0">
                <a:latin typeface="Calibri"/>
                <a:cs typeface="Calibri"/>
              </a:rPr>
              <a:t>“So</a:t>
            </a:r>
            <a:r>
              <a:rPr lang="en-GB" b="0" i="1" dirty="0">
                <a:latin typeface="Calibri"/>
                <a:cs typeface="Calibri"/>
              </a:rPr>
              <a:t>, I will have to call my manager for approval but… if I can arrange to swap our 48pph machine with an old 36pph one AND give you cash-back on the trade, would we have a deal?”</a:t>
            </a:r>
            <a:endParaRPr lang="en-GB" b="0" dirty="0" smtClean="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6</a:t>
            </a:fld>
            <a:endParaRPr lang="en-US" dirty="0"/>
          </a:p>
        </p:txBody>
      </p:sp>
      <p:pic>
        <p:nvPicPr>
          <p:cNvPr id="6" name="Picture 5" descr="Directional Path 1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8000" y="870096"/>
            <a:ext cx="5290267" cy="1750201"/>
          </a:xfrm>
          <a:prstGeom prst="rect">
            <a:avLst/>
          </a:prstGeom>
        </p:spPr>
      </p:pic>
    </p:spTree>
    <p:extLst>
      <p:ext uri="{BB962C8B-B14F-4D97-AF65-F5344CB8AC3E}">
        <p14:creationId xmlns:p14="http://schemas.microsoft.com/office/powerpoint/2010/main" val="20975801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options</a:t>
            </a:r>
            <a:endParaRPr lang="en-US" dirty="0"/>
          </a:p>
        </p:txBody>
      </p:sp>
      <p:sp>
        <p:nvSpPr>
          <p:cNvPr id="3" name="Content Placeholder 2"/>
          <p:cNvSpPr>
            <a:spLocks noGrp="1"/>
          </p:cNvSpPr>
          <p:nvPr>
            <p:ph idx="1"/>
          </p:nvPr>
        </p:nvSpPr>
        <p:spPr>
          <a:xfrm>
            <a:off x="649715" y="1343910"/>
            <a:ext cx="7988541" cy="3559145"/>
          </a:xfrm>
        </p:spPr>
        <p:txBody>
          <a:bodyPr>
            <a:normAutofit/>
          </a:bodyPr>
          <a:lstStyle/>
          <a:p>
            <a:pPr marL="0" indent="0"/>
            <a:r>
              <a:rPr lang="en-GB" dirty="0">
                <a:solidFill>
                  <a:srgbClr val="1F5FA0"/>
                </a:solidFill>
                <a:latin typeface="Calibri"/>
                <a:cs typeface="Calibri"/>
              </a:rPr>
              <a:t>The assumptive close. </a:t>
            </a:r>
            <a:r>
              <a:rPr lang="en-GB" b="0" dirty="0">
                <a:latin typeface="Calibri"/>
                <a:cs typeface="Calibri"/>
              </a:rPr>
              <a:t>When a sale has progressed smoothly to a logical conclusion, be bold: “</a:t>
            </a:r>
            <a:r>
              <a:rPr lang="en-GB" b="0" i="1" dirty="0">
                <a:latin typeface="Calibri"/>
                <a:cs typeface="Calibri"/>
              </a:rPr>
              <a:t>So, let’s get you locked in for 30 units then!</a:t>
            </a:r>
            <a:r>
              <a:rPr lang="en-GB" b="0" i="1" dirty="0" smtClean="0">
                <a:latin typeface="Calibri"/>
                <a:cs typeface="Calibri"/>
              </a:rPr>
              <a:t>”</a:t>
            </a:r>
            <a:r>
              <a:rPr lang="en-GB" b="0" dirty="0">
                <a:latin typeface="Calibri"/>
                <a:cs typeface="Calibri"/>
              </a:rPr>
              <a:t> </a:t>
            </a:r>
            <a:r>
              <a:rPr lang="en-GB" b="0" u="sng" dirty="0" smtClean="0">
                <a:solidFill>
                  <a:srgbClr val="1F5FA0"/>
                </a:solidFill>
                <a:latin typeface="Calibri"/>
                <a:cs typeface="Calibri"/>
              </a:rPr>
              <a:t>Silence</a:t>
            </a:r>
            <a:endParaRPr lang="en-GB" b="0" dirty="0">
              <a:solidFill>
                <a:srgbClr val="1F5FA0"/>
              </a:solidFill>
              <a:latin typeface="Calibri"/>
              <a:cs typeface="Calibri"/>
            </a:endParaRPr>
          </a:p>
          <a:p>
            <a:pPr marL="0" indent="0"/>
            <a:r>
              <a:rPr lang="en-GB" b="0" dirty="0">
                <a:latin typeface="Calibri"/>
                <a:cs typeface="Calibri"/>
              </a:rPr>
              <a:t> </a:t>
            </a:r>
          </a:p>
          <a:p>
            <a:pPr marL="0" indent="0"/>
            <a:r>
              <a:rPr lang="en-GB" dirty="0">
                <a:solidFill>
                  <a:srgbClr val="1F5FA0"/>
                </a:solidFill>
                <a:latin typeface="Calibri"/>
                <a:cs typeface="Calibri"/>
              </a:rPr>
              <a:t>The alternative close. </a:t>
            </a:r>
            <a:r>
              <a:rPr lang="en-GB" b="0" dirty="0">
                <a:latin typeface="Calibri"/>
                <a:cs typeface="Calibri"/>
              </a:rPr>
              <a:t>This takes away the focus on ‘should I, shouldn’t I’ and replaces it with ‘which one’: “</a:t>
            </a:r>
            <a:r>
              <a:rPr lang="en-GB" b="0" i="1" dirty="0">
                <a:latin typeface="Calibri"/>
                <a:cs typeface="Calibri"/>
              </a:rPr>
              <a:t>So, do you want the standard plan or premium?”</a:t>
            </a:r>
            <a:r>
              <a:rPr lang="en-GB" b="0" dirty="0">
                <a:latin typeface="Calibri"/>
                <a:cs typeface="Calibri"/>
              </a:rPr>
              <a:t> </a:t>
            </a:r>
            <a:r>
              <a:rPr lang="en-GB" b="0" u="sng" dirty="0">
                <a:solidFill>
                  <a:srgbClr val="1F5FA0"/>
                </a:solidFill>
                <a:latin typeface="Calibri"/>
                <a:cs typeface="Calibri"/>
              </a:rPr>
              <a:t>Silence</a:t>
            </a:r>
            <a:endParaRPr lang="en-GB" b="0" dirty="0">
              <a:solidFill>
                <a:srgbClr val="1F5FA0"/>
              </a:solidFill>
              <a:latin typeface="Calibri"/>
              <a:cs typeface="Calibri"/>
            </a:endParaRPr>
          </a:p>
          <a:p>
            <a:pPr marL="0" indent="0"/>
            <a:r>
              <a:rPr lang="en-GB" b="0" dirty="0">
                <a:latin typeface="Calibri"/>
                <a:cs typeface="Calibri"/>
              </a:rPr>
              <a:t> </a:t>
            </a:r>
          </a:p>
          <a:p>
            <a:pPr marL="0" indent="0"/>
            <a:r>
              <a:rPr lang="en-GB" dirty="0">
                <a:solidFill>
                  <a:srgbClr val="1F5FA0"/>
                </a:solidFill>
                <a:latin typeface="Calibri"/>
                <a:cs typeface="Calibri"/>
              </a:rPr>
              <a:t>The timely close.  </a:t>
            </a:r>
            <a:r>
              <a:rPr lang="en-GB" b="0" dirty="0">
                <a:latin typeface="Calibri"/>
                <a:cs typeface="Calibri"/>
              </a:rPr>
              <a:t>Use time to your advantage when dealing with an objection or price negotiation: “</a:t>
            </a:r>
            <a:r>
              <a:rPr lang="en-GB" b="0" i="1" dirty="0">
                <a:latin typeface="Calibri"/>
                <a:cs typeface="Calibri"/>
              </a:rPr>
              <a:t>I could do that but it would have to be today because our new rate card comes out tomorrow</a:t>
            </a:r>
            <a:r>
              <a:rPr lang="en-GB" b="0" dirty="0">
                <a:latin typeface="Calibri"/>
                <a:cs typeface="Calibri"/>
              </a:rPr>
              <a:t>.” </a:t>
            </a:r>
            <a:r>
              <a:rPr lang="en-GB" b="0" u="sng" dirty="0" smtClean="0">
                <a:solidFill>
                  <a:srgbClr val="1F5FA0"/>
                </a:solidFill>
                <a:latin typeface="Calibri"/>
                <a:cs typeface="Calibri"/>
              </a:rPr>
              <a:t>Silence</a:t>
            </a:r>
          </a:p>
          <a:p>
            <a:pPr marL="0" indent="0"/>
            <a:endParaRPr lang="en-GB" b="0" u="sng" dirty="0">
              <a:solidFill>
                <a:srgbClr val="1F5FA0"/>
              </a:solidFill>
              <a:latin typeface="Calibri"/>
              <a:cs typeface="Calibri"/>
            </a:endParaRPr>
          </a:p>
          <a:p>
            <a:pPr marL="0" indent="0"/>
            <a:r>
              <a:rPr lang="en-GB" b="0" dirty="0" smtClean="0">
                <a:solidFill>
                  <a:srgbClr val="000000"/>
                </a:solidFill>
                <a:latin typeface="Calibri"/>
                <a:cs typeface="Calibri"/>
              </a:rPr>
              <a:t>Remain silent after each </a:t>
            </a:r>
            <a:r>
              <a:rPr lang="en-GB" dirty="0" smtClean="0">
                <a:solidFill>
                  <a:srgbClr val="000000"/>
                </a:solidFill>
                <a:latin typeface="Calibri"/>
                <a:cs typeface="Calibri"/>
              </a:rPr>
              <a:t>close</a:t>
            </a:r>
            <a:r>
              <a:rPr lang="en-GB" b="0" dirty="0" smtClean="0">
                <a:solidFill>
                  <a:srgbClr val="000000"/>
                </a:solidFill>
                <a:latin typeface="Calibri"/>
                <a:cs typeface="Calibri"/>
              </a:rPr>
              <a:t>. Don’t say another word until the client confirms ‘yes’ or ‘no’</a:t>
            </a:r>
            <a:endParaRPr lang="en-GB" b="0" dirty="0">
              <a:solidFill>
                <a:srgbClr val="000000"/>
              </a:solidFill>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7</a:t>
            </a:fld>
            <a:endParaRPr lang="en-US" dirty="0"/>
          </a:p>
        </p:txBody>
      </p:sp>
    </p:spTree>
    <p:extLst>
      <p:ext uri="{BB962C8B-B14F-4D97-AF65-F5344CB8AC3E}">
        <p14:creationId xmlns:p14="http://schemas.microsoft.com/office/powerpoint/2010/main" val="14508819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if they say ‘no’ ?</a:t>
            </a:r>
            <a:endParaRPr lang="en-US" dirty="0"/>
          </a:p>
        </p:txBody>
      </p:sp>
      <p:sp>
        <p:nvSpPr>
          <p:cNvPr id="3" name="Content Placeholder 2"/>
          <p:cNvSpPr>
            <a:spLocks noGrp="1"/>
          </p:cNvSpPr>
          <p:nvPr>
            <p:ph idx="1"/>
          </p:nvPr>
        </p:nvSpPr>
        <p:spPr>
          <a:xfrm>
            <a:off x="822960" y="1240532"/>
            <a:ext cx="2938764" cy="1314373"/>
          </a:xfrm>
        </p:spPr>
        <p:txBody>
          <a:bodyPr>
            <a:normAutofit/>
          </a:bodyPr>
          <a:lstStyle/>
          <a:p>
            <a:pPr marL="0" indent="0"/>
            <a:r>
              <a:rPr lang="en-GB" b="0" dirty="0">
                <a:latin typeface="Calibri"/>
                <a:cs typeface="Calibri"/>
              </a:rPr>
              <a:t>And if they do say ‘No’, you simply need to take them back on the path so that you can deal with the objection</a:t>
            </a:r>
            <a:r>
              <a:rPr lang="en-GB" b="0" dirty="0" smtClean="0">
                <a:latin typeface="Calibri"/>
                <a:cs typeface="Calibri"/>
              </a:rPr>
              <a:t>.</a:t>
            </a:r>
            <a:endParaRPr lang="en-GB" b="0" dirty="0">
              <a:latin typeface="Calibri"/>
              <a:cs typeface="Calibri"/>
            </a:endParaRP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8</a:t>
            </a:fld>
            <a:endParaRPr lang="en-US" dirty="0"/>
          </a:p>
        </p:txBody>
      </p:sp>
      <p:pic>
        <p:nvPicPr>
          <p:cNvPr id="8" name="Picture 7" descr="Directional Path 9.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61724" y="1048855"/>
            <a:ext cx="4788900" cy="1506050"/>
          </a:xfrm>
          <a:prstGeom prst="rect">
            <a:avLst/>
          </a:prstGeom>
        </p:spPr>
      </p:pic>
      <p:sp>
        <p:nvSpPr>
          <p:cNvPr id="9" name="Content Placeholder 2"/>
          <p:cNvSpPr txBox="1">
            <a:spLocks/>
          </p:cNvSpPr>
          <p:nvPr/>
        </p:nvSpPr>
        <p:spPr>
          <a:xfrm>
            <a:off x="822960" y="2717356"/>
            <a:ext cx="7520940" cy="2057503"/>
          </a:xfrm>
          <a:prstGeom prst="rect">
            <a:avLst/>
          </a:prstGeom>
        </p:spPr>
        <p:txBody>
          <a:bodyPr vert="horz" lIns="91440" tIns="45720" rIns="91440" bIns="45720" rtlCol="0">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285750" lvl="0" indent="-285750">
              <a:buFont typeface="Arial"/>
              <a:buChar char="•"/>
            </a:pPr>
            <a:r>
              <a:rPr lang="en-GB" b="0" dirty="0">
                <a:latin typeface="Calibri"/>
                <a:cs typeface="Calibri"/>
              </a:rPr>
              <a:t>Find out the true reason why the client is saying no.</a:t>
            </a:r>
          </a:p>
          <a:p>
            <a:pPr marL="285750" lvl="0" indent="-285750">
              <a:buFont typeface="Arial"/>
              <a:buChar char="•"/>
            </a:pPr>
            <a:r>
              <a:rPr lang="en-GB" b="0" dirty="0">
                <a:latin typeface="Calibri"/>
                <a:cs typeface="Calibri"/>
              </a:rPr>
              <a:t>Confirm that it is the only reason: “</a:t>
            </a:r>
            <a:r>
              <a:rPr lang="en-GB" b="0" i="1" dirty="0">
                <a:latin typeface="Calibri"/>
                <a:cs typeface="Calibri"/>
              </a:rPr>
              <a:t>Is this the only reason stopping you?”</a:t>
            </a:r>
            <a:endParaRPr lang="en-GB" b="0" dirty="0">
              <a:latin typeface="Calibri"/>
              <a:cs typeface="Calibri"/>
            </a:endParaRPr>
          </a:p>
          <a:p>
            <a:pPr marL="285750" lvl="0" indent="-285750">
              <a:buFont typeface="Arial"/>
              <a:buChar char="•"/>
            </a:pPr>
            <a:r>
              <a:rPr lang="en-GB" b="0" dirty="0">
                <a:latin typeface="Calibri"/>
                <a:cs typeface="Calibri"/>
              </a:rPr>
              <a:t>Use this objection to close the deal: “</a:t>
            </a:r>
            <a:r>
              <a:rPr lang="en-GB" b="0" i="1" dirty="0">
                <a:latin typeface="Calibri"/>
                <a:cs typeface="Calibri"/>
              </a:rPr>
              <a:t>If I can solve this problem do we have a deal?</a:t>
            </a:r>
            <a:r>
              <a:rPr lang="en-GB" b="0" dirty="0">
                <a:latin typeface="Calibri"/>
                <a:cs typeface="Calibri"/>
              </a:rPr>
              <a:t>” </a:t>
            </a:r>
          </a:p>
          <a:p>
            <a:pPr marL="285750" lvl="0" indent="-285750">
              <a:buFont typeface="Arial"/>
              <a:buChar char="•"/>
            </a:pPr>
            <a:r>
              <a:rPr lang="en-GB" b="0" dirty="0">
                <a:latin typeface="Calibri"/>
                <a:cs typeface="Calibri"/>
              </a:rPr>
              <a:t>Or, use this objection to move further towards a close: “</a:t>
            </a:r>
            <a:r>
              <a:rPr lang="en-GB" b="0" i="1" dirty="0">
                <a:latin typeface="Calibri"/>
                <a:cs typeface="Calibri"/>
              </a:rPr>
              <a:t>If I can solve this for you, can we further explore options.</a:t>
            </a:r>
            <a:endParaRPr lang="en-GB" b="0" dirty="0">
              <a:latin typeface="Calibri"/>
              <a:cs typeface="Calibri"/>
            </a:endParaRPr>
          </a:p>
        </p:txBody>
      </p:sp>
    </p:spTree>
    <p:extLst>
      <p:ext uri="{BB962C8B-B14F-4D97-AF65-F5344CB8AC3E}">
        <p14:creationId xmlns:p14="http://schemas.microsoft.com/office/powerpoint/2010/main" val="11832856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p:cTn id="13"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p:cTn id="19"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 calcmode="lin" valueType="num">
                                      <p:cBhvr>
                                        <p:cTn id="25"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Remember these points</a:t>
            </a:r>
            <a:endParaRPr lang="en-US" dirty="0"/>
          </a:p>
        </p:txBody>
      </p:sp>
      <p:sp>
        <p:nvSpPr>
          <p:cNvPr id="3" name="Content Placeholder 2"/>
          <p:cNvSpPr>
            <a:spLocks noGrp="1"/>
          </p:cNvSpPr>
          <p:nvPr>
            <p:ph idx="1"/>
          </p:nvPr>
        </p:nvSpPr>
        <p:spPr>
          <a:xfrm>
            <a:off x="822960" y="1329141"/>
            <a:ext cx="7682400" cy="3603450"/>
          </a:xfrm>
        </p:spPr>
        <p:txBody>
          <a:bodyPr>
            <a:normAutofit fontScale="92500" lnSpcReduction="20000"/>
          </a:bodyPr>
          <a:lstStyle/>
          <a:p>
            <a:pPr marL="0" indent="0"/>
            <a:r>
              <a:rPr lang="en-GB" b="0" dirty="0">
                <a:latin typeface="Calibri"/>
                <a:cs typeface="Calibri"/>
              </a:rPr>
              <a:t>No two closes will be the same but they should never be hard. </a:t>
            </a:r>
            <a:endParaRPr lang="en-GB" b="0" dirty="0" smtClean="0">
              <a:latin typeface="Calibri"/>
              <a:cs typeface="Calibri"/>
            </a:endParaRPr>
          </a:p>
          <a:p>
            <a:pPr marL="0" indent="0">
              <a:lnSpc>
                <a:spcPct val="70000"/>
              </a:lnSpc>
            </a:pPr>
            <a:endParaRPr lang="en-GB" b="0" dirty="0">
              <a:latin typeface="Calibri"/>
              <a:cs typeface="Calibri"/>
            </a:endParaRPr>
          </a:p>
          <a:p>
            <a:pPr marL="0" indent="0"/>
            <a:r>
              <a:rPr lang="en-GB" b="0" dirty="0" smtClean="0">
                <a:latin typeface="Calibri"/>
                <a:cs typeface="Calibri"/>
              </a:rPr>
              <a:t>A </a:t>
            </a:r>
            <a:r>
              <a:rPr lang="en-GB" b="0" dirty="0">
                <a:latin typeface="Calibri"/>
                <a:cs typeface="Calibri"/>
              </a:rPr>
              <a:t>great close is when both parties are happy</a:t>
            </a:r>
            <a:r>
              <a:rPr lang="en-GB" b="0" dirty="0" smtClean="0">
                <a:latin typeface="Calibri"/>
                <a:cs typeface="Calibri"/>
              </a:rPr>
              <a:t>.</a:t>
            </a:r>
            <a:endParaRPr lang="en-GB" b="0" dirty="0">
              <a:latin typeface="Calibri"/>
              <a:cs typeface="Calibri"/>
            </a:endParaRPr>
          </a:p>
          <a:p>
            <a:pPr marL="0" indent="0">
              <a:lnSpc>
                <a:spcPct val="70000"/>
              </a:lnSpc>
            </a:pPr>
            <a:r>
              <a:rPr lang="en-GB" b="0" dirty="0">
                <a:latin typeface="Calibri"/>
                <a:cs typeface="Calibri"/>
              </a:rPr>
              <a:t> </a:t>
            </a:r>
          </a:p>
          <a:p>
            <a:pPr marL="0" indent="0"/>
            <a:r>
              <a:rPr lang="en-GB" b="0" dirty="0">
                <a:latin typeface="Calibri"/>
                <a:cs typeface="Calibri"/>
              </a:rPr>
              <a:t>A sale often has multiple, smaller closes that move you both down the </a:t>
            </a:r>
            <a:r>
              <a:rPr lang="en-GB" b="0" i="1" dirty="0">
                <a:latin typeface="Calibri"/>
                <a:cs typeface="Calibri"/>
              </a:rPr>
              <a:t>Directional Selling</a:t>
            </a:r>
            <a:r>
              <a:rPr lang="en-GB" b="0" dirty="0">
                <a:latin typeface="Calibri"/>
                <a:cs typeface="Calibri"/>
              </a:rPr>
              <a:t> path. </a:t>
            </a:r>
          </a:p>
          <a:p>
            <a:pPr marL="0" indent="0">
              <a:lnSpc>
                <a:spcPct val="60000"/>
              </a:lnSpc>
            </a:pPr>
            <a:r>
              <a:rPr lang="en-GB" b="0" dirty="0">
                <a:latin typeface="Calibri"/>
                <a:cs typeface="Calibri"/>
              </a:rPr>
              <a:t> </a:t>
            </a:r>
          </a:p>
          <a:p>
            <a:pPr marL="0" indent="0"/>
            <a:r>
              <a:rPr lang="en-GB" b="0" dirty="0">
                <a:latin typeface="Calibri"/>
                <a:cs typeface="Calibri"/>
              </a:rPr>
              <a:t>Sometimes you won’t make a sale because the product isn’t right for the client but never waste your time. Ask for a </a:t>
            </a:r>
            <a:r>
              <a:rPr lang="en-GB" b="0" dirty="0" smtClean="0">
                <a:latin typeface="Calibri"/>
                <a:cs typeface="Calibri"/>
              </a:rPr>
              <a:t>referral.</a:t>
            </a:r>
          </a:p>
          <a:p>
            <a:pPr marL="0" indent="0">
              <a:lnSpc>
                <a:spcPct val="70000"/>
              </a:lnSpc>
            </a:pPr>
            <a:r>
              <a:rPr lang="en-GB" b="0" dirty="0">
                <a:latin typeface="Calibri"/>
                <a:cs typeface="Calibri"/>
              </a:rPr>
              <a:t> </a:t>
            </a:r>
          </a:p>
          <a:p>
            <a:pPr marL="0" indent="0"/>
            <a:r>
              <a:rPr lang="en-GB" b="0" dirty="0">
                <a:latin typeface="Calibri"/>
                <a:cs typeface="Calibri"/>
              </a:rPr>
              <a:t>Never let yourself be closed on a price squeeze – ‘a deal’, a ‘little bit off</a:t>
            </a:r>
            <a:r>
              <a:rPr lang="en-GB" b="0" dirty="0" smtClean="0">
                <a:latin typeface="Calibri"/>
                <a:cs typeface="Calibri"/>
              </a:rPr>
              <a:t>. Add value </a:t>
            </a:r>
            <a:r>
              <a:rPr lang="en-GB" b="0" dirty="0">
                <a:latin typeface="Calibri"/>
                <a:cs typeface="Calibri"/>
              </a:rPr>
              <a:t>to maintain price, or take something away. You must value what you </a:t>
            </a:r>
            <a:r>
              <a:rPr lang="en-GB" b="0">
                <a:latin typeface="Calibri"/>
                <a:cs typeface="Calibri"/>
              </a:rPr>
              <a:t>are </a:t>
            </a:r>
            <a:r>
              <a:rPr lang="en-GB" b="0" smtClean="0">
                <a:latin typeface="Calibri"/>
                <a:cs typeface="Calibri"/>
              </a:rPr>
              <a:t>selling.</a:t>
            </a:r>
            <a:endParaRPr lang="en-GB" b="0" dirty="0" smtClean="0">
              <a:latin typeface="Calibri"/>
              <a:cs typeface="Calibri"/>
            </a:endParaRPr>
          </a:p>
          <a:p>
            <a:pPr marL="0" indent="0">
              <a:lnSpc>
                <a:spcPct val="70000"/>
              </a:lnSpc>
            </a:pPr>
            <a:endParaRPr lang="en-GB" b="0" dirty="0">
              <a:latin typeface="Calibri"/>
              <a:cs typeface="Calibri"/>
            </a:endParaRPr>
          </a:p>
          <a:p>
            <a:pPr marL="0" indent="0"/>
            <a:r>
              <a:rPr lang="en-GB" b="0" dirty="0">
                <a:latin typeface="Calibri"/>
                <a:cs typeface="Calibri"/>
              </a:rPr>
              <a:t>Don’t forget your ‘virtual manager’ call. Calling back to the office for approval nearly always satisfies a buyer </a:t>
            </a:r>
            <a:r>
              <a:rPr lang="en-GB" b="0" dirty="0" smtClean="0">
                <a:latin typeface="Calibri"/>
                <a:cs typeface="Calibri"/>
              </a:rPr>
              <a:t>and makes it very </a:t>
            </a:r>
            <a:r>
              <a:rPr lang="en-GB" b="0" dirty="0">
                <a:latin typeface="Calibri"/>
                <a:cs typeface="Calibri"/>
              </a:rPr>
              <a:t>hard not to sign up on the spot!</a:t>
            </a:r>
          </a:p>
        </p:txBody>
      </p:sp>
      <p:sp>
        <p:nvSpPr>
          <p:cNvPr id="4" name="Footer Placeholder 3"/>
          <p:cNvSpPr>
            <a:spLocks noGrp="1"/>
          </p:cNvSpPr>
          <p:nvPr>
            <p:ph type="ftr" sz="quarter" idx="3"/>
          </p:nvPr>
        </p:nvSpPr>
        <p:spPr/>
        <p:txBody>
          <a:bodyPr/>
          <a:lstStyle/>
          <a:p>
            <a:r>
              <a:rPr lang="en-US" smtClean="0"/>
              <a:t>© Sales Skills Audit Ltd</a:t>
            </a:r>
            <a:endParaRPr lang="en-US" dirty="0"/>
          </a:p>
        </p:txBody>
      </p:sp>
      <p:sp>
        <p:nvSpPr>
          <p:cNvPr id="5" name="Slide Number Placeholder 4"/>
          <p:cNvSpPr>
            <a:spLocks noGrp="1"/>
          </p:cNvSpPr>
          <p:nvPr>
            <p:ph type="sldNum" sz="quarter" idx="12"/>
          </p:nvPr>
        </p:nvSpPr>
        <p:spPr/>
        <p:txBody>
          <a:bodyPr/>
          <a:lstStyle/>
          <a:p>
            <a:fld id="{1AD20DFC-E2D5-4BD6-B744-D8DEEAB5F7C2}" type="slidenum">
              <a:rPr lang="en-US" smtClean="0"/>
              <a:pPr/>
              <a:t>9</a:t>
            </a:fld>
            <a:endParaRPr lang="en-US" dirty="0"/>
          </a:p>
        </p:txBody>
      </p:sp>
    </p:spTree>
    <p:extLst>
      <p:ext uri="{BB962C8B-B14F-4D97-AF65-F5344CB8AC3E}">
        <p14:creationId xmlns:p14="http://schemas.microsoft.com/office/powerpoint/2010/main" val="4535338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p:cTn id="3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482</TotalTime>
  <Words>1167</Words>
  <Application>Microsoft Macintosh PowerPoint</Application>
  <PresentationFormat>On-screen Show (4:3)</PresentationFormat>
  <Paragraphs>133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closing</vt:lpstr>
      <vt:lpstr>Closing. Why just 10% ?</vt:lpstr>
      <vt:lpstr>And the first 90% of the selling path?</vt:lpstr>
      <vt:lpstr>When objections pop up</vt:lpstr>
      <vt:lpstr>Moving back on the path to close</vt:lpstr>
      <vt:lpstr>Moving back to close</vt:lpstr>
      <vt:lpstr>Closing options</vt:lpstr>
      <vt:lpstr>And if they say ‘no’ ?</vt:lpstr>
      <vt:lpstr>Closing. Remember these points</vt:lpstr>
    </vt:vector>
  </TitlesOfParts>
  <Company>Madeira-Lets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Step  Directional Selling</dc:title>
  <dc:creator>Mark Blezard</dc:creator>
  <cp:lastModifiedBy>Mark Blezard</cp:lastModifiedBy>
  <cp:revision>102</cp:revision>
  <dcterms:created xsi:type="dcterms:W3CDTF">2020-05-15T07:23:47Z</dcterms:created>
  <dcterms:modified xsi:type="dcterms:W3CDTF">2020-05-19T10:55:40Z</dcterms:modified>
</cp:coreProperties>
</file>