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165" autoAdjust="0"/>
  </p:normalViewPr>
  <p:slideViewPr>
    <p:cSldViewPr snapToGrid="0" snapToObjects="1">
      <p:cViewPr varScale="1">
        <p:scale>
          <a:sx n="86" d="100"/>
          <a:sy n="86" d="100"/>
        </p:scale>
        <p:origin x="-1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7E614-69F2-994D-AC8C-DDAFDBE5BE35}" type="datetime1">
              <a:rPr lang="en-GB" smtClean="0"/>
              <a:t>01/06/20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1E118-AD09-1540-9DED-009C384F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47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19DE2-6C6F-F04B-AD94-034DFFC547CE}" type="datetime1">
              <a:rPr lang="en-GB" smtClean="0"/>
              <a:t>01/06/20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AA6B1-D598-A743-B5E4-DE6CC8BC82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977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presentation looks at </a:t>
            </a:r>
            <a:r>
              <a:rPr lang="en-US" baseline="0" dirty="0" smtClean="0"/>
              <a:t>Cold Calling techniques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AAA6B1-D598-A743-B5E4-DE6CC8BC825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5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are cold calling you need maximum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technique and energy all wrapped up in your opening 10 seconds. Think of a rocket heading up to space. 99% of all its fuel is exhausted in this first 0.00005% of the journey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same should be reflected by you when cold calling. Basically, you will have 10 seconds, perhaps just 5, to prove to a new client that you are worth speaking with, so if you’ve just asked a meaningless question such has “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Hi, how are you doing today?”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your fuel is burnt!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AA6B1-D598-A743-B5E4-DE6CC8BC825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9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﻿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doesn’t matter how good – needed – or revolutionary your product is. If you don’t get the client to engage in the first few seconds, you are done!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AA6B1-D598-A743-B5E4-DE6CC8BC825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92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your first 10 seconds you must: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tonality: your voice must rise and command interest to draw your prospect in;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an introductory line that ends positively, upbeat and ‘logically a good idea to learn more’; and finally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convey a first impression that oozes ‘interesting and intelligent’.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AA6B1-D598-A743-B5E4-DE6CC8BC82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7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Okay, this perhaps requires sharpening but I guarantee you that it will gain better traction than “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are you doing today?”</a:t>
            </a:r>
          </a:p>
          <a:p>
            <a:endParaRPr lang="en-GB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time to work out a ‘killer</a:t>
            </a:r>
            <a:r>
              <a:rPr lang="en-GB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intro’ line that you feel comfortable with.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AA6B1-D598-A743-B5E4-DE6CC8BC82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97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no denying that cold calling can be tough, so it is important to plan your sessions and break them up: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Exercise before a session, like an athlete  – warm up physically.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 up when making calls. How many concerts have you attended where the lead singer sits?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Prepare. Plan in advance what you want, number of leads, appointments, pitches. What will ‘good’ look like and how will you know when you are done?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AA6B1-D598-A743-B5E4-DE6CC8BC82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58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﻿</a:t>
            </a:r>
            <a:r>
              <a:rPr lang="en-GB" b="0" dirty="0" smtClean="0">
                <a:latin typeface="+mn-lt"/>
                <a:cs typeface="Calibri"/>
              </a:rPr>
              <a:t>Track your sessions. </a:t>
            </a:r>
          </a:p>
          <a:p>
            <a:pPr marL="0" lvl="0" indent="0"/>
            <a:endParaRPr lang="en-GB" b="0" dirty="0" smtClean="0">
              <a:latin typeface="+mn-lt"/>
              <a:cs typeface="Calibri"/>
            </a:endParaRPr>
          </a:p>
          <a:p>
            <a:pPr marL="0" lvl="0" indent="0"/>
            <a:r>
              <a:rPr lang="en-GB" b="0" dirty="0" smtClean="0">
                <a:latin typeface="+mn-lt"/>
                <a:cs typeface="Calibri"/>
              </a:rPr>
              <a:t>Everyone will have a conversion rate, perhaps 5 dials for a contact, 2 contacts for an appointment. Great, so if 10 number-dials means you get one, now you know the other 9 dials, with a couple of rejections, are simply steps towards your goal. Keep track of your conversion rate.</a:t>
            </a:r>
            <a:endParaRPr lang="en-GB" b="0" dirty="0"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AA6B1-D598-A743-B5E4-DE6CC8BC825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79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for your intro pitch, write, practise and record it. Change and tweak your ‘killer intro’ as you go along. Monitor what works best and try to improve upon it. Have a group session with colleagues and compare how they work. Treat your intro pitch as an alternative close: it is about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speak with you, not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And your ‘tonality’ is going to urge them to take a little bit more of you on board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rather than later because you sound </a:t>
            </a:r>
            <a:r>
              <a:rPr lang="en-GB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interesting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intelligent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why we don’t do…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Hello, I’m Steve from XYZ corp. How are you doing today?”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do do…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Hi, I’m Steve from XYZ corp., we’re the company that improve production flow in your sector, sometimes doubling it. You got a minute?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AA6B1-D598-A743-B5E4-DE6CC8BC825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71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Finish your opening pitch with upwards tonality. You raise your voice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you get to the end of your killer intro.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Sure, you want more than a minute but this is all about grabbing their attention with these three snippets of information: “I am – I can – in 60 seconds”.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make the calls! Sounds obvious but you would be surprised at how many sales executives avoid cold calling simply based upon a couple of past rejections they recall over the many wins. This is why it is so important to keep a record of your calls and </a:t>
            </a:r>
            <a:r>
              <a:rPr lang="en-GB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 your conversion rate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AA6B1-D598-A743-B5E4-DE6CC8BC825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0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9243" y="657315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7" name="Picture 6" descr="DirectionalSellingLogo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80" y="5794539"/>
            <a:ext cx="5217100" cy="78830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896" y="6514578"/>
            <a:ext cx="278562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Sales Skills Audit Ltd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42240" y="5869241"/>
            <a:ext cx="386990" cy="386990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558842"/>
            <a:ext cx="233621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Sales Skills Audit Ltd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970" y="6446172"/>
            <a:ext cx="386990" cy="3869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370" y="1062182"/>
            <a:ext cx="5899727" cy="1039091"/>
          </a:xfrm>
        </p:spPr>
        <p:txBody>
          <a:bodyPr/>
          <a:lstStyle/>
          <a:p>
            <a:r>
              <a:rPr lang="en-GB" sz="44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Cold calling</a:t>
            </a:r>
            <a:endParaRPr lang="en-GB" sz="44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Picture 3" descr="DirectionalSellingLogo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0" y="133011"/>
            <a:ext cx="3648366" cy="551269"/>
          </a:xfrm>
          <a:prstGeom prst="rect">
            <a:avLst/>
          </a:prstGeom>
        </p:spPr>
      </p:pic>
      <p:pic>
        <p:nvPicPr>
          <p:cNvPr id="6" name="Picture 5" descr="Sales Skills Audit logo 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183" y="5036193"/>
            <a:ext cx="4366488" cy="1406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1183" y="6581001"/>
            <a:ext cx="4366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Copyright Sales Skills Audit Ltd, 2020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calling  - think of rocket fuel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37155"/>
            <a:ext cx="7720676" cy="487352"/>
          </a:xfrm>
        </p:spPr>
        <p:txBody>
          <a:bodyPr>
            <a:noAutofit/>
          </a:bodyPr>
          <a:lstStyle/>
          <a:p>
            <a:pPr marL="0" indent="0"/>
            <a:r>
              <a:rPr lang="en-GB" b="0" dirty="0">
                <a:latin typeface="Calibri"/>
                <a:cs typeface="Calibri"/>
              </a:rPr>
              <a:t>When you are cold calling you need maximum technique and energy all wrapped up in your opening 10 seconds</a:t>
            </a:r>
            <a:r>
              <a:rPr lang="en-GB" b="0" dirty="0" smtClean="0">
                <a:latin typeface="Calibri"/>
                <a:cs typeface="Calibri"/>
              </a:rPr>
              <a:t>.  Just like a rocket burning 99% of its fuel at the start of a journey.</a:t>
            </a:r>
            <a:endParaRPr lang="en-GB" b="0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Sales Skills Audit Ltd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22961" y="2525368"/>
            <a:ext cx="3414954" cy="2230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b="0" dirty="0" smtClean="0">
                <a:latin typeface="Calibri"/>
                <a:cs typeface="Calibri"/>
              </a:rPr>
              <a:t>You have less than 10 seconds to engage the prospect and start a new sales journey.</a:t>
            </a:r>
          </a:p>
          <a:p>
            <a:pPr marL="0" indent="0"/>
            <a:endParaRPr lang="en-GB" b="0" dirty="0" smtClean="0">
              <a:latin typeface="Calibri"/>
              <a:cs typeface="Calibri"/>
            </a:endParaRPr>
          </a:p>
          <a:p>
            <a:pPr marL="0" indent="0"/>
            <a:r>
              <a:rPr lang="en-GB" dirty="0">
                <a:latin typeface="Calibri"/>
                <a:cs typeface="Calibri"/>
              </a:rPr>
              <a:t>“</a:t>
            </a:r>
            <a:r>
              <a:rPr lang="en-GB" i="1" dirty="0">
                <a:latin typeface="Calibri"/>
                <a:cs typeface="Calibri"/>
              </a:rPr>
              <a:t>Hi, how are you doing today</a:t>
            </a:r>
            <a:r>
              <a:rPr lang="en-GB" i="1" dirty="0" smtClean="0">
                <a:latin typeface="Calibri"/>
                <a:cs typeface="Calibri"/>
              </a:rPr>
              <a:t>?”</a:t>
            </a:r>
            <a:endParaRPr lang="en-GB" b="0" dirty="0">
              <a:latin typeface="Calibri"/>
              <a:cs typeface="Calibri"/>
            </a:endParaRPr>
          </a:p>
          <a:p>
            <a:pPr marL="0" indent="0"/>
            <a:endParaRPr lang="en-GB" b="0" dirty="0" smtClean="0">
              <a:latin typeface="Calibri"/>
              <a:cs typeface="Calibri"/>
            </a:endParaRPr>
          </a:p>
        </p:txBody>
      </p:sp>
      <p:pic>
        <p:nvPicPr>
          <p:cNvPr id="6" name="Picture 5" descr="Rocket Fai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514" y="2362917"/>
            <a:ext cx="1919563" cy="191956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28946" y="4282480"/>
            <a:ext cx="3414954" cy="615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b="0" dirty="0" smtClean="0">
                <a:latin typeface="Calibri"/>
                <a:cs typeface="Calibri"/>
              </a:rPr>
              <a:t>Bang! You’re out of fuel!</a:t>
            </a:r>
            <a:endParaRPr lang="en-GB" b="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84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great product won’t save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33" y="1092851"/>
            <a:ext cx="7652867" cy="457814"/>
          </a:xfrm>
        </p:spPr>
        <p:txBody>
          <a:bodyPr>
            <a:normAutofit/>
          </a:bodyPr>
          <a:lstStyle/>
          <a:p>
            <a:pPr marL="0" indent="0"/>
            <a:r>
              <a:rPr lang="en-GB" b="0" dirty="0"/>
              <a:t>It doesn’t matter how good – needed – or revolutionary your product is</a:t>
            </a:r>
            <a:r>
              <a:rPr lang="en-GB" b="0" dirty="0" smtClean="0"/>
              <a:t>.</a:t>
            </a:r>
            <a:endParaRPr lang="en-GB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Sales Skills Audit Ltd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22960" y="4597636"/>
            <a:ext cx="7392781" cy="457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b="0" dirty="0"/>
              <a:t>If you don’t get the client to engage in the first few seconds, you are done!</a:t>
            </a:r>
            <a:endParaRPr lang="en-GB" b="0" dirty="0"/>
          </a:p>
        </p:txBody>
      </p:sp>
      <p:pic>
        <p:nvPicPr>
          <p:cNvPr id="4" name="Picture 3" descr="Introduction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34924"/>
            <a:ext cx="4548853" cy="29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your 10 seconds count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Sales Skills Audit Ltd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0650" y="1181459"/>
            <a:ext cx="8136203" cy="3854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>
                <a:latin typeface="Calibri"/>
                <a:cs typeface="Calibri"/>
              </a:rPr>
              <a:t>In your first 10 seconds you must</a:t>
            </a:r>
            <a:r>
              <a:rPr lang="en-GB" b="0" dirty="0" smtClean="0">
                <a:latin typeface="Calibri"/>
                <a:cs typeface="Calibri"/>
              </a:rPr>
              <a:t>:</a:t>
            </a:r>
          </a:p>
          <a:p>
            <a:endParaRPr lang="en-GB" b="0" dirty="0">
              <a:latin typeface="Calibri"/>
              <a:cs typeface="Calibri"/>
            </a:endParaRPr>
          </a:p>
          <a:p>
            <a:pPr marL="285750" lvl="0" indent="-285750">
              <a:buFont typeface="Arial"/>
              <a:buChar char="•"/>
            </a:pPr>
            <a:r>
              <a:rPr lang="en-GB" b="0" dirty="0" smtClean="0">
                <a:latin typeface="Calibri"/>
                <a:cs typeface="Calibri"/>
              </a:rPr>
              <a:t>Control </a:t>
            </a:r>
            <a:r>
              <a:rPr lang="en-GB" b="0" dirty="0">
                <a:latin typeface="Calibri"/>
                <a:cs typeface="Calibri"/>
              </a:rPr>
              <a:t>tonality: your voice must rise and command interest to draw your prospect in</a:t>
            </a:r>
            <a:r>
              <a:rPr lang="en-GB" b="0" dirty="0" smtClean="0">
                <a:latin typeface="Calibri"/>
                <a:cs typeface="Calibri"/>
              </a:rPr>
              <a:t>;</a:t>
            </a:r>
          </a:p>
          <a:p>
            <a:pPr marL="285750" lvl="0" indent="-285750">
              <a:buFont typeface="Arial"/>
              <a:buChar char="•"/>
            </a:pPr>
            <a:endParaRPr lang="en-GB" b="0" dirty="0">
              <a:latin typeface="Calibri"/>
              <a:cs typeface="Calibri"/>
            </a:endParaRPr>
          </a:p>
          <a:p>
            <a:pPr marL="285750" lvl="0" indent="-285750">
              <a:buFont typeface="Arial"/>
              <a:buChar char="•"/>
            </a:pPr>
            <a:r>
              <a:rPr lang="en-GB" b="0" dirty="0" smtClean="0">
                <a:latin typeface="Calibri"/>
                <a:cs typeface="Calibri"/>
              </a:rPr>
              <a:t>Use </a:t>
            </a:r>
            <a:r>
              <a:rPr lang="en-GB" b="0" dirty="0">
                <a:latin typeface="Calibri"/>
                <a:cs typeface="Calibri"/>
              </a:rPr>
              <a:t>an introductory line that ends positively, upbeat and ‘logically a good idea to learn more</a:t>
            </a:r>
            <a:r>
              <a:rPr lang="en-GB" b="0" dirty="0" smtClean="0">
                <a:latin typeface="Calibri"/>
                <a:cs typeface="Calibri"/>
              </a:rPr>
              <a:t>’</a:t>
            </a:r>
          </a:p>
          <a:p>
            <a:pPr marL="285750" lvl="0" indent="-285750">
              <a:buFont typeface="Arial"/>
              <a:buChar char="•"/>
            </a:pPr>
            <a:endParaRPr lang="en-GB" b="0" dirty="0">
              <a:latin typeface="Calibri"/>
              <a:cs typeface="Calibri"/>
            </a:endParaRPr>
          </a:p>
          <a:p>
            <a:pPr marL="285750" lvl="0" indent="-285750">
              <a:buFont typeface="Arial"/>
              <a:buChar char="•"/>
            </a:pPr>
            <a:r>
              <a:rPr lang="en-GB" b="0" dirty="0" smtClean="0">
                <a:latin typeface="Calibri"/>
                <a:cs typeface="Calibri"/>
              </a:rPr>
              <a:t>Convey </a:t>
            </a:r>
            <a:r>
              <a:rPr lang="en-GB" b="0" dirty="0">
                <a:latin typeface="Calibri"/>
                <a:cs typeface="Calibri"/>
              </a:rPr>
              <a:t>a first impression that oozes ‘</a:t>
            </a:r>
            <a:r>
              <a:rPr lang="en-GB" dirty="0">
                <a:latin typeface="Calibri"/>
                <a:cs typeface="Calibri"/>
              </a:rPr>
              <a:t>interesting</a:t>
            </a:r>
            <a:r>
              <a:rPr lang="en-GB" b="0" dirty="0">
                <a:latin typeface="Calibri"/>
                <a:cs typeface="Calibri"/>
              </a:rPr>
              <a:t> and </a:t>
            </a:r>
            <a:r>
              <a:rPr lang="en-GB" dirty="0">
                <a:latin typeface="Calibri"/>
                <a:cs typeface="Calibri"/>
              </a:rPr>
              <a:t>intelligent</a:t>
            </a:r>
            <a:r>
              <a:rPr lang="en-GB" b="0" dirty="0">
                <a:latin typeface="Calibri"/>
                <a:cs typeface="Calibri"/>
              </a:rPr>
              <a:t>’.</a:t>
            </a:r>
          </a:p>
          <a:p>
            <a:pPr>
              <a:buFont typeface="Arial"/>
              <a:buChar char="•"/>
            </a:pPr>
            <a:endParaRPr lang="en-GB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804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Grab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4592920"/>
            <a:ext cx="7741465" cy="413509"/>
          </a:xfrm>
        </p:spPr>
        <p:txBody>
          <a:bodyPr>
            <a:normAutofit/>
          </a:bodyPr>
          <a:lstStyle/>
          <a:p>
            <a:pPr marL="0" indent="0"/>
            <a:r>
              <a:rPr lang="en-GB" b="0" dirty="0" smtClean="0">
                <a:latin typeface="Calibri"/>
                <a:cs typeface="Calibri"/>
              </a:rPr>
              <a:t>Perhaps not your style by way better than </a:t>
            </a:r>
            <a:r>
              <a:rPr lang="en-GB" b="0" dirty="0" smtClean="0">
                <a:latin typeface="Calibri"/>
                <a:cs typeface="Calibri"/>
              </a:rPr>
              <a:t>“</a:t>
            </a:r>
            <a:r>
              <a:rPr lang="en-GB" b="0" i="1" dirty="0" smtClean="0">
                <a:latin typeface="Calibri"/>
                <a:cs typeface="Calibri"/>
              </a:rPr>
              <a:t>How are you doing today</a:t>
            </a:r>
            <a:r>
              <a:rPr lang="en-GB" b="0" dirty="0" smtClean="0">
                <a:latin typeface="Calibri"/>
                <a:cs typeface="Calibri"/>
              </a:rPr>
              <a:t>?” </a:t>
            </a:r>
            <a:endParaRPr lang="en-GB" b="0" dirty="0" smtClean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Sales Skills Audit Ltd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OpeningLinesH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71" y="914400"/>
            <a:ext cx="5891733" cy="35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8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your cold calling sessions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014" y="914400"/>
            <a:ext cx="7959008" cy="4165871"/>
          </a:xfrm>
        </p:spPr>
        <p:txBody>
          <a:bodyPr>
            <a:normAutofit/>
          </a:bodyPr>
          <a:lstStyle/>
          <a:p>
            <a:pPr marL="0" indent="0"/>
            <a:r>
              <a:rPr lang="en-GB" b="0" dirty="0">
                <a:latin typeface="Calibri"/>
                <a:cs typeface="Calibri"/>
              </a:rPr>
              <a:t>There is no denying that cold calling can be tough, so it is important to plan your sessions and break them up</a:t>
            </a:r>
            <a:r>
              <a:rPr lang="en-GB" b="0" dirty="0" smtClean="0">
                <a:latin typeface="Calibri"/>
                <a:cs typeface="Calibri"/>
              </a:rPr>
              <a:t>:</a:t>
            </a:r>
          </a:p>
          <a:p>
            <a:pPr marL="0" indent="0"/>
            <a:endParaRPr lang="en-GB" b="0" dirty="0">
              <a:latin typeface="Calibri"/>
              <a:cs typeface="Calibri"/>
            </a:endParaRPr>
          </a:p>
          <a:p>
            <a:pPr marL="285750" lvl="0" indent="-285750">
              <a:buFont typeface="Arial"/>
              <a:buChar char="•"/>
            </a:pPr>
            <a:r>
              <a:rPr lang="en-GB" b="0" dirty="0">
                <a:latin typeface="Calibri"/>
                <a:cs typeface="Calibri"/>
              </a:rPr>
              <a:t>Exercise before a session, like an athlete  – warm up physically.</a:t>
            </a:r>
          </a:p>
          <a:p>
            <a:pPr marL="0" lvl="0" indent="0"/>
            <a:endParaRPr lang="en-GB" b="0" dirty="0">
              <a:latin typeface="Calibri"/>
              <a:cs typeface="Calibri"/>
            </a:endParaRPr>
          </a:p>
          <a:p>
            <a:pPr marL="285750" lvl="0" indent="-285750">
              <a:buFont typeface="Arial"/>
              <a:buChar char="•"/>
            </a:pPr>
            <a:r>
              <a:rPr lang="en-GB" b="0" dirty="0">
                <a:latin typeface="Calibri"/>
                <a:cs typeface="Calibri"/>
              </a:rPr>
              <a:t>Stand up. How many concerts have you attended where the lead singer sits?</a:t>
            </a:r>
          </a:p>
          <a:p>
            <a:pPr marL="0" lvl="0" indent="0"/>
            <a:endParaRPr lang="en-GB" b="0" dirty="0">
              <a:latin typeface="Calibri"/>
              <a:cs typeface="Calibri"/>
            </a:endParaRPr>
          </a:p>
          <a:p>
            <a:pPr marL="285750" lvl="0" indent="-285750">
              <a:buFont typeface="Arial"/>
              <a:buChar char="•"/>
            </a:pPr>
            <a:r>
              <a:rPr lang="en-GB" b="0" dirty="0">
                <a:latin typeface="Calibri"/>
                <a:cs typeface="Calibri"/>
              </a:rPr>
              <a:t>Prepare. Plan in advance what you want, number of leads, appointments, pitches. What will ‘good’ look like and how will you know when you are done</a:t>
            </a:r>
            <a:r>
              <a:rPr lang="en-GB" b="0" dirty="0" smtClean="0">
                <a:latin typeface="Calibri"/>
                <a:cs typeface="Calibri"/>
              </a:rPr>
              <a:t>?</a:t>
            </a:r>
            <a:endParaRPr lang="en-GB" b="0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Sales Skills Audit Ltd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8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 your conversion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43911"/>
            <a:ext cx="7815296" cy="428278"/>
          </a:xfrm>
        </p:spPr>
        <p:txBody>
          <a:bodyPr>
            <a:normAutofit/>
          </a:bodyPr>
          <a:lstStyle/>
          <a:p>
            <a:pPr marL="0" lvl="0" indent="0"/>
            <a:r>
              <a:rPr lang="en-GB" b="0" dirty="0">
                <a:latin typeface="Calibri"/>
                <a:cs typeface="Calibri"/>
              </a:rPr>
              <a:t>Track your sessions.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Sales Skills Audit Ltd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Cold Calling Hit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71" y="1639277"/>
            <a:ext cx="4317378" cy="270471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4262760"/>
            <a:ext cx="7520940" cy="728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/>
            <a:r>
              <a:rPr lang="en-GB" b="0" dirty="0" smtClean="0">
                <a:cs typeface="Calibri"/>
              </a:rPr>
              <a:t>Perhaps it takes 5 dials to make a contact; 2 contacts to get an appointment? Great, 9 dials and the next call you will score a hit. Easy!</a:t>
            </a:r>
            <a:endParaRPr lang="en-GB" b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088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Practice your </a:t>
            </a:r>
            <a:r>
              <a:rPr lang="en-GB" dirty="0" smtClean="0"/>
              <a:t>killer intro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Sales Skills Audit Ltd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22960" y="1196228"/>
            <a:ext cx="7520940" cy="36920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b="0" dirty="0">
                <a:latin typeface="Calibri"/>
                <a:cs typeface="Calibri"/>
              </a:rPr>
              <a:t>P</a:t>
            </a:r>
            <a:r>
              <a:rPr lang="en-GB" b="0" dirty="0" smtClean="0">
                <a:latin typeface="Calibri"/>
                <a:cs typeface="Calibri"/>
              </a:rPr>
              <a:t>ractise </a:t>
            </a:r>
            <a:r>
              <a:rPr lang="en-GB" b="0" dirty="0">
                <a:latin typeface="Calibri"/>
                <a:cs typeface="Calibri"/>
              </a:rPr>
              <a:t>and record it. </a:t>
            </a:r>
            <a:endParaRPr lang="en-GB" b="0" dirty="0" smtClean="0">
              <a:latin typeface="Calibri"/>
              <a:cs typeface="Calibri"/>
            </a:endParaRPr>
          </a:p>
          <a:p>
            <a:pPr marL="0" indent="0"/>
            <a:r>
              <a:rPr lang="en-GB" b="0" dirty="0">
                <a:latin typeface="Calibri"/>
                <a:cs typeface="Calibri"/>
              </a:rPr>
              <a:t>C</a:t>
            </a:r>
            <a:r>
              <a:rPr lang="en-GB" b="0" dirty="0" smtClean="0">
                <a:latin typeface="Calibri"/>
                <a:cs typeface="Calibri"/>
              </a:rPr>
              <a:t>hange </a:t>
            </a:r>
            <a:r>
              <a:rPr lang="en-GB" b="0" dirty="0">
                <a:latin typeface="Calibri"/>
                <a:cs typeface="Calibri"/>
              </a:rPr>
              <a:t>and tweak your ‘killer intro’ as you go along. </a:t>
            </a:r>
            <a:endParaRPr lang="en-GB" b="0" dirty="0" smtClean="0">
              <a:latin typeface="Calibri"/>
              <a:cs typeface="Calibri"/>
            </a:endParaRPr>
          </a:p>
          <a:p>
            <a:pPr marL="0" indent="0"/>
            <a:r>
              <a:rPr lang="en-GB" b="0" dirty="0" smtClean="0">
                <a:latin typeface="Calibri"/>
                <a:cs typeface="Calibri"/>
              </a:rPr>
              <a:t>Have </a:t>
            </a:r>
            <a:r>
              <a:rPr lang="en-GB" b="0" dirty="0">
                <a:latin typeface="Calibri"/>
                <a:cs typeface="Calibri"/>
              </a:rPr>
              <a:t>a group session with colleagues and compare how they work. </a:t>
            </a:r>
            <a:endParaRPr lang="en-GB" b="0" dirty="0" smtClean="0">
              <a:latin typeface="Calibri"/>
              <a:cs typeface="Calibri"/>
            </a:endParaRPr>
          </a:p>
          <a:p>
            <a:pPr marL="0" indent="0"/>
            <a:r>
              <a:rPr lang="en-GB" b="0" dirty="0" smtClean="0">
                <a:latin typeface="Calibri"/>
                <a:cs typeface="Calibri"/>
              </a:rPr>
              <a:t>Consider it as </a:t>
            </a:r>
            <a:r>
              <a:rPr lang="en-GB" b="0" dirty="0">
                <a:latin typeface="Calibri"/>
                <a:cs typeface="Calibri"/>
              </a:rPr>
              <a:t>an alternative close: it is about </a:t>
            </a:r>
            <a:r>
              <a:rPr lang="en-GB" b="0" i="1" dirty="0">
                <a:latin typeface="Calibri"/>
                <a:cs typeface="Calibri"/>
              </a:rPr>
              <a:t>when</a:t>
            </a:r>
            <a:r>
              <a:rPr lang="en-GB" b="0" dirty="0">
                <a:latin typeface="Calibri"/>
                <a:cs typeface="Calibri"/>
              </a:rPr>
              <a:t> they speak with you, not </a:t>
            </a:r>
            <a:r>
              <a:rPr lang="en-GB" b="0" i="1" dirty="0">
                <a:latin typeface="Calibri"/>
                <a:cs typeface="Calibri"/>
              </a:rPr>
              <a:t>if</a:t>
            </a:r>
            <a:r>
              <a:rPr lang="en-GB" b="0" dirty="0">
                <a:latin typeface="Calibri"/>
                <a:cs typeface="Calibri"/>
              </a:rPr>
              <a:t>. </a:t>
            </a:r>
            <a:endParaRPr lang="en-GB" b="0" dirty="0" smtClean="0">
              <a:latin typeface="Calibri"/>
              <a:cs typeface="Calibri"/>
            </a:endParaRPr>
          </a:p>
          <a:p>
            <a:pPr marL="0" indent="0"/>
            <a:r>
              <a:rPr lang="en-GB" b="0" dirty="0" smtClean="0">
                <a:latin typeface="Calibri"/>
                <a:cs typeface="Calibri"/>
              </a:rPr>
              <a:t>Use tonality to sound </a:t>
            </a:r>
            <a:r>
              <a:rPr lang="en-GB" u="sng" dirty="0">
                <a:latin typeface="Calibri"/>
                <a:cs typeface="Calibri"/>
              </a:rPr>
              <a:t>interesting</a:t>
            </a:r>
            <a:r>
              <a:rPr lang="en-GB" b="0" dirty="0">
                <a:latin typeface="Calibri"/>
                <a:cs typeface="Calibri"/>
              </a:rPr>
              <a:t> and </a:t>
            </a:r>
            <a:r>
              <a:rPr lang="en-GB" u="sng" dirty="0">
                <a:latin typeface="Calibri"/>
                <a:cs typeface="Calibri"/>
              </a:rPr>
              <a:t>intelligent</a:t>
            </a:r>
            <a:r>
              <a:rPr lang="en-GB" b="0" dirty="0">
                <a:latin typeface="Calibri"/>
                <a:cs typeface="Calibri"/>
              </a:rPr>
              <a:t>!</a:t>
            </a:r>
          </a:p>
          <a:p>
            <a:pPr marL="0" indent="0"/>
            <a:r>
              <a:rPr lang="en-GB" b="0" dirty="0">
                <a:latin typeface="Calibri"/>
                <a:cs typeface="Calibri"/>
              </a:rPr>
              <a:t> </a:t>
            </a:r>
          </a:p>
          <a:p>
            <a:pPr marL="0" indent="0"/>
            <a:r>
              <a:rPr lang="en-GB" b="0" dirty="0">
                <a:latin typeface="Calibri"/>
                <a:cs typeface="Calibri"/>
              </a:rPr>
              <a:t>This is why we don’t do</a:t>
            </a:r>
            <a:r>
              <a:rPr lang="en-GB" b="0" dirty="0" smtClean="0">
                <a:latin typeface="Calibri"/>
                <a:cs typeface="Calibri"/>
              </a:rPr>
              <a:t>…</a:t>
            </a:r>
            <a:endParaRPr lang="en-GB" b="0" dirty="0">
              <a:latin typeface="Calibri"/>
              <a:cs typeface="Calibri"/>
            </a:endParaRPr>
          </a:p>
          <a:p>
            <a:pPr marL="0" indent="0"/>
            <a:r>
              <a:rPr lang="en-GB" b="0" dirty="0">
                <a:latin typeface="Calibri"/>
                <a:cs typeface="Calibri"/>
              </a:rPr>
              <a:t>“</a:t>
            </a:r>
            <a:r>
              <a:rPr lang="en-GB" b="0" i="1" dirty="0">
                <a:latin typeface="Calibri"/>
                <a:cs typeface="Calibri"/>
              </a:rPr>
              <a:t>Hello, I’m Steve from XYZ corp. How are you doing today?”</a:t>
            </a:r>
            <a:endParaRPr lang="en-GB" b="0" dirty="0">
              <a:latin typeface="Calibri"/>
              <a:cs typeface="Calibri"/>
            </a:endParaRPr>
          </a:p>
          <a:p>
            <a:pPr marL="0" indent="0"/>
            <a:r>
              <a:rPr lang="en-GB" b="0" dirty="0">
                <a:latin typeface="Calibri"/>
                <a:cs typeface="Calibri"/>
              </a:rPr>
              <a:t> </a:t>
            </a:r>
          </a:p>
          <a:p>
            <a:pPr marL="0" indent="0"/>
            <a:r>
              <a:rPr lang="en-GB" b="0" dirty="0">
                <a:latin typeface="Calibri"/>
                <a:cs typeface="Calibri"/>
              </a:rPr>
              <a:t>and do do</a:t>
            </a:r>
            <a:r>
              <a:rPr lang="en-GB" b="0" dirty="0" smtClean="0">
                <a:latin typeface="Calibri"/>
                <a:cs typeface="Calibri"/>
              </a:rPr>
              <a:t>…</a:t>
            </a:r>
            <a:endParaRPr lang="en-GB" b="0" dirty="0">
              <a:latin typeface="Calibri"/>
              <a:cs typeface="Calibri"/>
            </a:endParaRPr>
          </a:p>
          <a:p>
            <a:pPr marL="0" indent="0"/>
            <a:r>
              <a:rPr lang="en-GB" b="0" dirty="0">
                <a:latin typeface="Calibri"/>
                <a:cs typeface="Calibri"/>
              </a:rPr>
              <a:t>“</a:t>
            </a:r>
            <a:r>
              <a:rPr lang="en-GB" b="0" i="1" dirty="0">
                <a:latin typeface="Calibri"/>
                <a:cs typeface="Calibri"/>
              </a:rPr>
              <a:t>Hi, I’m Steve from XYZ corp., we’re the company that improve production flow in your sector, sometimes doubling it. You got a minute?</a:t>
            </a:r>
            <a:r>
              <a:rPr lang="en-GB" b="0" dirty="0">
                <a:latin typeface="Calibri"/>
                <a:cs typeface="Calibri"/>
              </a:rPr>
              <a:t>”</a:t>
            </a:r>
            <a:endParaRPr lang="en-GB" b="0" dirty="0">
              <a:latin typeface="Calibri"/>
              <a:cs typeface="Calibri"/>
            </a:endParaRPr>
          </a:p>
        </p:txBody>
      </p:sp>
      <p:pic>
        <p:nvPicPr>
          <p:cNvPr id="6" name="Picture 5" descr="Rocket Fai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63" y="2843039"/>
            <a:ext cx="959627" cy="95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8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tonality to your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74709"/>
            <a:ext cx="7682400" cy="502120"/>
          </a:xfrm>
        </p:spPr>
        <p:txBody>
          <a:bodyPr>
            <a:normAutofit/>
          </a:bodyPr>
          <a:lstStyle/>
          <a:p>
            <a:r>
              <a:rPr lang="en-GB" dirty="0"/>
              <a:t>F</a:t>
            </a:r>
            <a:r>
              <a:rPr lang="en-GB" dirty="0" smtClean="0"/>
              <a:t>inish </a:t>
            </a:r>
            <a:r>
              <a:rPr lang="en-GB" dirty="0"/>
              <a:t>your opening pitch with upwards tonality. You raise your voice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Sales Skills Audit Ltd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Directional Selling Tonality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87" y="1476821"/>
            <a:ext cx="5247259" cy="352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0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678</TotalTime>
  <Words>711</Words>
  <Application>Microsoft Macintosh PowerPoint</Application>
  <PresentationFormat>On-screen Show (4:3)</PresentationFormat>
  <Paragraphs>112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Cold calling</vt:lpstr>
      <vt:lpstr>Cold calling  - think of rocket fuel</vt:lpstr>
      <vt:lpstr>A great product won’t save you</vt:lpstr>
      <vt:lpstr>Make your 10 seconds count</vt:lpstr>
      <vt:lpstr>Grab attention</vt:lpstr>
      <vt:lpstr>Plan your cold calling sessions</vt:lpstr>
      <vt:lpstr>Learn your conversion rate</vt:lpstr>
      <vt:lpstr>Practice your killer intro</vt:lpstr>
      <vt:lpstr>Use tonality to your advantage</vt:lpstr>
    </vt:vector>
  </TitlesOfParts>
  <Company>Madeira-Lets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Step  Directional Selling</dc:title>
  <dc:creator>Mark Blezard</dc:creator>
  <cp:lastModifiedBy>Mark Blezard</cp:lastModifiedBy>
  <cp:revision>153</cp:revision>
  <dcterms:created xsi:type="dcterms:W3CDTF">2020-05-15T07:23:47Z</dcterms:created>
  <dcterms:modified xsi:type="dcterms:W3CDTF">2020-06-01T15:14:03Z</dcterms:modified>
</cp:coreProperties>
</file>