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65" autoAdjust="0"/>
  </p:normalViewPr>
  <p:slideViewPr>
    <p:cSldViewPr snapToGrid="0" snapToObjects="1">
      <p:cViewPr varScale="1">
        <p:scale>
          <a:sx n="86" d="100"/>
          <a:sy n="86" d="100"/>
        </p:scale>
        <p:origin x="-21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F7E614-69F2-994D-AC8C-DDAFDBE5BE35}" type="datetime1">
              <a:rPr lang="en-GB" smtClean="0"/>
              <a:t>15/05/20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1E118-AD09-1540-9DED-009C384F6DA1}" type="slidenum">
              <a:rPr lang="en-US" smtClean="0"/>
              <a:t>‹#›</a:t>
            </a:fld>
            <a:endParaRPr lang="en-US"/>
          </a:p>
        </p:txBody>
      </p:sp>
    </p:spTree>
    <p:extLst>
      <p:ext uri="{BB962C8B-B14F-4D97-AF65-F5344CB8AC3E}">
        <p14:creationId xmlns:p14="http://schemas.microsoft.com/office/powerpoint/2010/main" val="35343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19DE2-6C6F-F04B-AD94-034DFFC547CE}" type="datetime1">
              <a:rPr lang="en-GB" smtClean="0"/>
              <a:t>15/05/20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AA6B1-D598-A743-B5E4-DE6CC8BC8256}" type="slidenum">
              <a:rPr lang="en-US" smtClean="0"/>
              <a:t>‹#›</a:t>
            </a:fld>
            <a:endParaRPr lang="en-US"/>
          </a:p>
        </p:txBody>
      </p:sp>
    </p:spTree>
    <p:extLst>
      <p:ext uri="{BB962C8B-B14F-4D97-AF65-F5344CB8AC3E}">
        <p14:creationId xmlns:p14="http://schemas.microsoft.com/office/powerpoint/2010/main" val="2269997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looks at the Directional Selling path and its journey towards the Close.</a:t>
            </a:r>
            <a:endParaRPr lang="en-US" dirty="0"/>
          </a:p>
        </p:txBody>
      </p:sp>
      <p:sp>
        <p:nvSpPr>
          <p:cNvPr id="5" name="Slide Number Placeholder 4"/>
          <p:cNvSpPr>
            <a:spLocks noGrp="1"/>
          </p:cNvSpPr>
          <p:nvPr>
            <p:ph type="sldNum" sz="quarter" idx="11"/>
          </p:nvPr>
        </p:nvSpPr>
        <p:spPr/>
        <p:txBody>
          <a:bodyPr/>
          <a:lstStyle/>
          <a:p>
            <a:fld id="{5FAAA6B1-D598-A743-B5E4-DE6CC8BC8256}" type="slidenum">
              <a:rPr lang="en-US" smtClean="0"/>
              <a:t>1</a:t>
            </a:fld>
            <a:endParaRPr lang="en-US"/>
          </a:p>
        </p:txBody>
      </p:sp>
    </p:spTree>
    <p:extLst>
      <p:ext uri="{BB962C8B-B14F-4D97-AF65-F5344CB8AC3E}">
        <p14:creationId xmlns:p14="http://schemas.microsoft.com/office/powerpoint/2010/main" val="299665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When you are travelling, you are heading towards your final destination. If not, you are lost! Directional Selling is no different. You should always be facing your destination – the close.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is simply a matter of understanding the basics of the sales structure and knowing, at any given point, where you are in the sales pitch. No two meetings are ever the same, so you will need a combination of core selling skills and knowledge of the ‘Directional Selling map’ to keep you on course.</a:t>
            </a:r>
          </a:p>
        </p:txBody>
      </p:sp>
      <p:sp>
        <p:nvSpPr>
          <p:cNvPr id="4" name="Slide Number Placeholder 3"/>
          <p:cNvSpPr>
            <a:spLocks noGrp="1"/>
          </p:cNvSpPr>
          <p:nvPr>
            <p:ph type="sldNum" sz="quarter" idx="10"/>
          </p:nvPr>
        </p:nvSpPr>
        <p:spPr/>
        <p:txBody>
          <a:bodyPr/>
          <a:lstStyle/>
          <a:p>
            <a:fld id="{5FAAA6B1-D598-A743-B5E4-DE6CC8BC8256}" type="slidenum">
              <a:rPr lang="en-US" smtClean="0"/>
              <a:t>2</a:t>
            </a:fld>
            <a:endParaRPr lang="en-US"/>
          </a:p>
        </p:txBody>
      </p:sp>
    </p:spTree>
    <p:extLst>
      <p:ext uri="{BB962C8B-B14F-4D97-AF65-F5344CB8AC3E}">
        <p14:creationId xmlns:p14="http://schemas.microsoft.com/office/powerpoint/2010/main" val="359469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 let’s expand upon this in a sales scenario. Your direction is left to right and you are heading towards the close, simple. Your persistence won you an appointment with a key buyer and your dynamic personality is holding their attention. The buyer seems to like you and the meeting is of a relaxed nature. So, perhaps, you question the importance of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map…</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BANG</a:t>
            </a:r>
            <a:r>
              <a:rPr lang="en-GB" sz="1200" kern="1200" dirty="0" smtClean="0">
                <a:solidFill>
                  <a:schemeClr val="tx1"/>
                </a:solidFill>
                <a:effectLst/>
                <a:latin typeface="+mn-lt"/>
                <a:ea typeface="+mn-ea"/>
                <a:cs typeface="+mn-cs"/>
              </a:rPr>
              <a:t>! </a:t>
            </a:r>
            <a:r>
              <a:rPr lang="en-GB" sz="1200" kern="1200" smtClean="0">
                <a:solidFill>
                  <a:schemeClr val="tx1"/>
                </a:solidFill>
                <a:effectLst/>
                <a:latin typeface="+mn-lt"/>
                <a:ea typeface="+mn-ea"/>
                <a:cs typeface="+mn-cs"/>
              </a:rPr>
              <a:t>The </a:t>
            </a:r>
            <a:r>
              <a:rPr lang="en-GB" sz="1200" kern="1200" smtClean="0">
                <a:solidFill>
                  <a:schemeClr val="tx1"/>
                </a:solidFill>
                <a:effectLst/>
                <a:latin typeface="+mn-lt"/>
                <a:ea typeface="+mn-ea"/>
                <a:cs typeface="+mn-cs"/>
              </a:rPr>
              <a:t>buyer </a:t>
            </a:r>
            <a:r>
              <a:rPr lang="en-GB" sz="1200" kern="1200" dirty="0" smtClean="0">
                <a:solidFill>
                  <a:schemeClr val="tx1"/>
                </a:solidFill>
                <a:effectLst/>
                <a:latin typeface="+mn-lt"/>
                <a:ea typeface="+mn-ea"/>
                <a:cs typeface="+mn-cs"/>
              </a:rPr>
              <a:t>chucks a grenade in and rocks your smooth pitch. “Show me what you’ve got and I’ll tell you if I’m interested.” Where did that come from? You’re only half way through asking questions! What should you do?</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Take a look at where the client is forcing you: on to the next step. You’ve got to get them back in sync with your flow.</a:t>
            </a:r>
          </a:p>
        </p:txBody>
      </p:sp>
      <p:sp>
        <p:nvSpPr>
          <p:cNvPr id="4" name="Slide Number Placeholder 3"/>
          <p:cNvSpPr>
            <a:spLocks noGrp="1"/>
          </p:cNvSpPr>
          <p:nvPr>
            <p:ph type="sldNum" sz="quarter" idx="10"/>
          </p:nvPr>
        </p:nvSpPr>
        <p:spPr/>
        <p:txBody>
          <a:bodyPr/>
          <a:lstStyle/>
          <a:p>
            <a:fld id="{5FAAA6B1-D598-A743-B5E4-DE6CC8BC8256}" type="slidenum">
              <a:rPr lang="en-US" smtClean="0"/>
              <a:t>3</a:t>
            </a:fld>
            <a:endParaRPr lang="en-US"/>
          </a:p>
        </p:txBody>
      </p:sp>
    </p:spTree>
    <p:extLst>
      <p:ext uri="{BB962C8B-B14F-4D97-AF65-F5344CB8AC3E}">
        <p14:creationId xmlns:p14="http://schemas.microsoft.com/office/powerpoint/2010/main" val="92169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is when core selling skills are essential! Your dynamic personality will not rescue this back into a closable scenario because if you whip out a product now, the next question will almost certainly be: “So how much is that?”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Now look at the problem. Your client is making a decision and you have no ammunition (answers to your qualification questions) to work with! The journey back is even further.</a:t>
            </a:r>
          </a:p>
        </p:txBody>
      </p:sp>
      <p:sp>
        <p:nvSpPr>
          <p:cNvPr id="4" name="Slide Number Placeholder 3"/>
          <p:cNvSpPr>
            <a:spLocks noGrp="1"/>
          </p:cNvSpPr>
          <p:nvPr>
            <p:ph type="sldNum" sz="quarter" idx="10"/>
          </p:nvPr>
        </p:nvSpPr>
        <p:spPr/>
        <p:txBody>
          <a:bodyPr/>
          <a:lstStyle/>
          <a:p>
            <a:fld id="{5FAAA6B1-D598-A743-B5E4-DE6CC8BC8256}" type="slidenum">
              <a:rPr lang="en-US" smtClean="0"/>
              <a:t>4</a:t>
            </a:fld>
            <a:endParaRPr lang="en-US"/>
          </a:p>
        </p:txBody>
      </p:sp>
    </p:spTree>
    <p:extLst>
      <p:ext uri="{BB962C8B-B14F-4D97-AF65-F5344CB8AC3E}">
        <p14:creationId xmlns:p14="http://schemas.microsoft.com/office/powerpoint/2010/main" val="266247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is why it is essential to know where you are on the sales path and in which direction you are heading. A professionally trained sales executive will recognise this situation and use both personality and skill to steer the meeting back to their chosen point on the map.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When a client tries to fast track you down the path, you have what we call an ‘interim close’ situation. You must get the client to agree that if you deviate off the path, they will – in return – allow you to resume where you left off.</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For example, if “</a:t>
            </a:r>
            <a:r>
              <a:rPr lang="en-GB" sz="1200" i="1" kern="1200" dirty="0" smtClean="0">
                <a:solidFill>
                  <a:schemeClr val="tx1"/>
                </a:solidFill>
                <a:effectLst/>
                <a:latin typeface="+mn-lt"/>
                <a:ea typeface="+mn-ea"/>
                <a:cs typeface="+mn-cs"/>
              </a:rPr>
              <a:t>Sure, let me just ask a couple more questions and I’ll then know which product to show you first</a:t>
            </a:r>
            <a:r>
              <a:rPr lang="en-GB" sz="1200" kern="1200" dirty="0" smtClean="0">
                <a:solidFill>
                  <a:schemeClr val="tx1"/>
                </a:solidFill>
                <a:effectLst/>
                <a:latin typeface="+mn-lt"/>
                <a:ea typeface="+mn-ea"/>
                <a:cs typeface="+mn-cs"/>
              </a:rPr>
              <a:t>” doesn’t work, your interim close might be: “</a:t>
            </a:r>
            <a:r>
              <a:rPr lang="en-GB" sz="1200" i="1" kern="1200" dirty="0" smtClean="0">
                <a:solidFill>
                  <a:schemeClr val="tx1"/>
                </a:solidFill>
                <a:effectLst/>
                <a:latin typeface="+mn-lt"/>
                <a:ea typeface="+mn-ea"/>
                <a:cs typeface="+mn-cs"/>
              </a:rPr>
              <a:t>Okay, let me show you one product but then can we explore what your requirements actually are so that I don’t sell you the wrong one?</a:t>
            </a:r>
            <a:r>
              <a:rPr lang="en-GB"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5FAAA6B1-D598-A743-B5E4-DE6CC8BC8256}" type="slidenum">
              <a:rPr lang="en-US" smtClean="0"/>
              <a:t>5</a:t>
            </a:fld>
            <a:endParaRPr lang="en-US"/>
          </a:p>
        </p:txBody>
      </p:sp>
    </p:spTree>
    <p:extLst>
      <p:ext uri="{BB962C8B-B14F-4D97-AF65-F5344CB8AC3E}">
        <p14:creationId xmlns:p14="http://schemas.microsoft.com/office/powerpoint/2010/main" val="123199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Clients have ‘grenades’ of all shapes and sizes. Common ones are distractions or incoming telephone calls. Use the Directional Selling map to pause the process and document where you are on the path. When you resume, use your notes to confirm with the client where you are and quickly recap the questions and needs/matches thus far before you continue.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Sometimes the client will spin you around and reverse the journey with random speculation such as “</a:t>
            </a:r>
            <a:r>
              <a:rPr lang="en-GB" sz="1200" i="1" kern="1200" dirty="0" smtClean="0">
                <a:solidFill>
                  <a:schemeClr val="tx1"/>
                </a:solidFill>
                <a:effectLst/>
                <a:latin typeface="+mn-lt"/>
                <a:ea typeface="+mn-ea"/>
                <a:cs typeface="+mn-cs"/>
              </a:rPr>
              <a:t>I wonder if we should broaden our market appeal, perhaps sell to the food industry too?</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6</a:t>
            </a:fld>
            <a:endParaRPr lang="en-US"/>
          </a:p>
        </p:txBody>
      </p:sp>
    </p:spTree>
    <p:extLst>
      <p:ext uri="{BB962C8B-B14F-4D97-AF65-F5344CB8AC3E}">
        <p14:creationId xmlns:p14="http://schemas.microsoft.com/office/powerpoint/2010/main" val="3480858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Now you have a change of direction and more qualifying questions to document around this possible opportunity, fine. But remember the selling path direction. Ask the questions, document the needs, get them back to the match and facing the close with the appropriate information.</a:t>
            </a:r>
          </a:p>
          <a:p>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So, in summary, no matter what clients chuck your way, do not lose sight of where you are and which direction you are facing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And make sure the client joins you – not the other way round!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Copyright Sales Skills Audit</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7</a:t>
            </a:fld>
            <a:endParaRPr lang="en-US"/>
          </a:p>
        </p:txBody>
      </p:sp>
    </p:spTree>
    <p:extLst>
      <p:ext uri="{BB962C8B-B14F-4D97-AF65-F5344CB8AC3E}">
        <p14:creationId xmlns:p14="http://schemas.microsoft.com/office/powerpoint/2010/main" val="245587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GB"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subtitle style</a:t>
            </a:r>
            <a:endParaRPr lang="en-US" dirty="0"/>
          </a:p>
        </p:txBody>
      </p:sp>
      <p:sp>
        <p:nvSpPr>
          <p:cNvPr id="4" name="Date Placeholder 3"/>
          <p:cNvSpPr>
            <a:spLocks noGrp="1"/>
          </p:cNvSpPr>
          <p:nvPr>
            <p:ph type="dt" sz="half" idx="10"/>
          </p:nvPr>
        </p:nvSpPr>
        <p:spPr>
          <a:xfrm>
            <a:off x="329243" y="6573158"/>
            <a:ext cx="2176272" cy="201168"/>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7" name="Picture 6" descr="DirectionalSellingLogo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8280" y="5794539"/>
            <a:ext cx="5217100" cy="788306"/>
          </a:xfrm>
          <a:prstGeom prst="rect">
            <a:avLst/>
          </a:prstGeom>
        </p:spPr>
      </p:pic>
      <p:sp>
        <p:nvSpPr>
          <p:cNvPr id="5" name="Footer Placeholder 4"/>
          <p:cNvSpPr>
            <a:spLocks noGrp="1"/>
          </p:cNvSpPr>
          <p:nvPr>
            <p:ph type="ftr" sz="quarter" idx="3"/>
          </p:nvPr>
        </p:nvSpPr>
        <p:spPr>
          <a:xfrm>
            <a:off x="394896" y="6514578"/>
            <a:ext cx="2785625" cy="274320"/>
          </a:xfrm>
          <a:prstGeom prst="rect">
            <a:avLst/>
          </a:prstGeom>
        </p:spPr>
        <p:txBody>
          <a:bodyPr vert="horz" lIns="91440" tIns="45720" rIns="91440" bIns="45720" rtlCol="0" anchor="ctr"/>
          <a:lstStyle>
            <a:lvl1pPr algn="ctr">
              <a:defRPr sz="1000" cap="all" spc="200" baseline="0">
                <a:solidFill>
                  <a:srgbClr val="FFFFFF"/>
                </a:solidFill>
              </a:defRPr>
            </a:lvl1pPr>
          </a:lstStyle>
          <a:p>
            <a:r>
              <a:rPr lang="en-US" dirty="0" smtClean="0"/>
              <a:t>© Sales Skills Audit Ltd</a:t>
            </a:r>
            <a:endParaRPr lang="en-US" dirty="0"/>
          </a:p>
        </p:txBody>
      </p:sp>
      <p:sp>
        <p:nvSpPr>
          <p:cNvPr id="6" name="Slide Number Placeholder 5"/>
          <p:cNvSpPr>
            <a:spLocks noGrp="1"/>
          </p:cNvSpPr>
          <p:nvPr>
            <p:ph type="sldNum" sz="quarter" idx="12"/>
          </p:nvPr>
        </p:nvSpPr>
        <p:spPr>
          <a:xfrm>
            <a:off x="1642240" y="5869241"/>
            <a:ext cx="386990" cy="386990"/>
          </a:xfrm>
        </p:spPr>
        <p:txBody>
          <a:bodyPr/>
          <a:lstStyle/>
          <a:p>
            <a:fld id="{1AD20DFC-E2D5-4BD6-B744-D8DEEAB5F7C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3"/>
          </p:nvPr>
        </p:nvSpPr>
        <p:spPr>
          <a:xfrm>
            <a:off x="822960" y="6558842"/>
            <a:ext cx="2336216"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 Sales Skills Audit Ltd</a:t>
            </a:r>
            <a:endParaRPr lang="en-US" dirty="0"/>
          </a:p>
        </p:txBody>
      </p:sp>
      <p:sp>
        <p:nvSpPr>
          <p:cNvPr id="6" name="Slide Number Placeholder 5"/>
          <p:cNvSpPr>
            <a:spLocks noGrp="1"/>
          </p:cNvSpPr>
          <p:nvPr>
            <p:ph type="sldNum" sz="quarter" idx="4"/>
          </p:nvPr>
        </p:nvSpPr>
        <p:spPr>
          <a:xfrm>
            <a:off x="435970" y="6446172"/>
            <a:ext cx="386990" cy="38699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AD20DFC-E2D5-4BD6-B744-D8DEEAB5F7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70" y="1062182"/>
            <a:ext cx="5899727" cy="1039091"/>
          </a:xfrm>
        </p:spPr>
        <p:txBody>
          <a:bodyPr/>
          <a:lstStyle/>
          <a:p>
            <a:r>
              <a:rPr lang="en-GB" sz="4400" dirty="0" smtClean="0">
                <a:solidFill>
                  <a:schemeClr val="accent2">
                    <a:lumMod val="75000"/>
                  </a:schemeClr>
                </a:solidFill>
                <a:latin typeface="Calibri"/>
                <a:cs typeface="Calibri"/>
              </a:rPr>
              <a:t>Always face the close</a:t>
            </a:r>
            <a:endParaRPr lang="en-GB" sz="4400" dirty="0">
              <a:solidFill>
                <a:schemeClr val="accent2">
                  <a:lumMod val="75000"/>
                </a:schemeClr>
              </a:solidFill>
              <a:latin typeface="Calibri"/>
              <a:cs typeface="Calibri"/>
            </a:endParaRPr>
          </a:p>
        </p:txBody>
      </p:sp>
      <p:pic>
        <p:nvPicPr>
          <p:cNvPr id="4" name="Picture 3" descr="DirectionalSellingLogo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130" y="133011"/>
            <a:ext cx="3648366" cy="551269"/>
          </a:xfrm>
          <a:prstGeom prst="rect">
            <a:avLst/>
          </a:prstGeom>
        </p:spPr>
      </p:pic>
      <p:pic>
        <p:nvPicPr>
          <p:cNvPr id="6" name="Picture 5" descr="Sales Skills Audit logo WHIT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183" y="5036193"/>
            <a:ext cx="4366488" cy="1406349"/>
          </a:xfrm>
          <a:prstGeom prst="rect">
            <a:avLst/>
          </a:prstGeom>
        </p:spPr>
      </p:pic>
      <p:sp>
        <p:nvSpPr>
          <p:cNvPr id="3" name="TextBox 2"/>
          <p:cNvSpPr txBox="1"/>
          <p:nvPr/>
        </p:nvSpPr>
        <p:spPr>
          <a:xfrm>
            <a:off x="4491183" y="6581001"/>
            <a:ext cx="4366488" cy="276999"/>
          </a:xfrm>
          <a:prstGeom prst="rect">
            <a:avLst/>
          </a:prstGeom>
          <a:noFill/>
        </p:spPr>
        <p:txBody>
          <a:bodyPr wrap="square" rtlCol="0">
            <a:spAutoFit/>
          </a:bodyPr>
          <a:lstStyle/>
          <a:p>
            <a:pPr algn="ctr"/>
            <a:r>
              <a:rPr lang="en-US" sz="1200" dirty="0" smtClean="0">
                <a:solidFill>
                  <a:schemeClr val="bg1"/>
                </a:solidFill>
              </a:rPr>
              <a:t>Copyright Sales Skills Audit Ltd, 2020</a:t>
            </a:r>
            <a:endParaRPr lang="en-US" sz="1200" dirty="0">
              <a:solidFill>
                <a:schemeClr val="bg1"/>
              </a:solidFill>
            </a:endParaRPr>
          </a:p>
        </p:txBody>
      </p:sp>
    </p:spTree>
    <p:extLst>
      <p:ext uri="{BB962C8B-B14F-4D97-AF65-F5344CB8AC3E}">
        <p14:creationId xmlns:p14="http://schemas.microsoft.com/office/powerpoint/2010/main" val="1135732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directional selling path</a:t>
            </a:r>
            <a:endParaRPr lang="en-US" dirty="0"/>
          </a:p>
        </p:txBody>
      </p:sp>
      <p:sp>
        <p:nvSpPr>
          <p:cNvPr id="3" name="Content Placeholder 2"/>
          <p:cNvSpPr>
            <a:spLocks noGrp="1"/>
          </p:cNvSpPr>
          <p:nvPr>
            <p:ph idx="1"/>
          </p:nvPr>
        </p:nvSpPr>
        <p:spPr>
          <a:xfrm>
            <a:off x="822960" y="1594971"/>
            <a:ext cx="7720676" cy="494342"/>
          </a:xfrm>
        </p:spPr>
        <p:txBody>
          <a:bodyPr>
            <a:normAutofit/>
          </a:bodyPr>
          <a:lstStyle/>
          <a:p>
            <a:pPr marL="0" indent="0"/>
            <a:r>
              <a:rPr lang="en-GB" b="0" dirty="0" smtClean="0">
                <a:latin typeface="Calibri"/>
                <a:cs typeface="Calibri"/>
              </a:rPr>
              <a:t>The Directional Selling path is like a journey</a:t>
            </a:r>
            <a:r>
              <a:rPr lang="mr-IN" b="0" dirty="0" smtClean="0">
                <a:latin typeface="Calibri"/>
                <a:cs typeface="Calibri"/>
              </a:rPr>
              <a:t>…</a:t>
            </a:r>
            <a:endParaRPr lang="en-GB" b="0" dirty="0" smtClean="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2</a:t>
            </a:fld>
            <a:endParaRPr lang="en-US" dirty="0"/>
          </a:p>
        </p:txBody>
      </p:sp>
      <p:pic>
        <p:nvPicPr>
          <p:cNvPr id="6" name="Picture 5" descr="Directional Path 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 y="2325601"/>
            <a:ext cx="6446520" cy="1100328"/>
          </a:xfrm>
          <a:prstGeom prst="rect">
            <a:avLst/>
          </a:prstGeom>
        </p:spPr>
      </p:pic>
      <p:sp>
        <p:nvSpPr>
          <p:cNvPr id="7" name="Content Placeholder 2"/>
          <p:cNvSpPr txBox="1">
            <a:spLocks/>
          </p:cNvSpPr>
          <p:nvPr/>
        </p:nvSpPr>
        <p:spPr>
          <a:xfrm>
            <a:off x="822960" y="3497792"/>
            <a:ext cx="7720676" cy="494342"/>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mr-IN" b="0" dirty="0" smtClean="0">
                <a:latin typeface="Calibri"/>
                <a:cs typeface="Calibri"/>
              </a:rPr>
              <a:t>…</a:t>
            </a:r>
            <a:r>
              <a:rPr lang="en-GB" b="0" dirty="0" smtClean="0">
                <a:latin typeface="Calibri"/>
                <a:cs typeface="Calibri"/>
              </a:rPr>
              <a:t> if you are not heading in the right direction, towards Closing, you are lost.</a:t>
            </a:r>
          </a:p>
        </p:txBody>
      </p:sp>
    </p:spTree>
    <p:extLst>
      <p:ext uri="{BB962C8B-B14F-4D97-AF65-F5344CB8AC3E}">
        <p14:creationId xmlns:p14="http://schemas.microsoft.com/office/powerpoint/2010/main" val="2078842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 this</a:t>
            </a:r>
            <a:r>
              <a:rPr lang="mr-IN" dirty="0" smtClean="0"/>
              <a:t>…</a:t>
            </a:r>
            <a:r>
              <a:rPr lang="en-GB" dirty="0" smtClean="0"/>
              <a:t>.</a:t>
            </a:r>
            <a:endParaRPr lang="en-US" dirty="0"/>
          </a:p>
        </p:txBody>
      </p:sp>
      <p:sp>
        <p:nvSpPr>
          <p:cNvPr id="3" name="Content Placeholder 2"/>
          <p:cNvSpPr>
            <a:spLocks noGrp="1"/>
          </p:cNvSpPr>
          <p:nvPr>
            <p:ph idx="1"/>
          </p:nvPr>
        </p:nvSpPr>
        <p:spPr>
          <a:xfrm>
            <a:off x="822959" y="1100628"/>
            <a:ext cx="7652867" cy="1350899"/>
          </a:xfrm>
        </p:spPr>
        <p:txBody>
          <a:bodyPr>
            <a:normAutofit/>
          </a:bodyPr>
          <a:lstStyle/>
          <a:p>
            <a:pPr marL="0" indent="0"/>
            <a:r>
              <a:rPr lang="en-GB" b="0" dirty="0" smtClean="0">
                <a:latin typeface="Calibri"/>
                <a:cs typeface="Calibri"/>
              </a:rPr>
              <a:t>You’re with a client and it seems to be going well. You are in the middle of qualifying</a:t>
            </a:r>
            <a:r>
              <a:rPr lang="mr-IN" b="0" dirty="0" smtClean="0">
                <a:latin typeface="Calibri"/>
                <a:cs typeface="Calibri"/>
              </a:rPr>
              <a:t>…</a:t>
            </a:r>
            <a:endParaRPr lang="en-GB" b="0" dirty="0" smtClean="0">
              <a:latin typeface="Calibri"/>
              <a:cs typeface="Calibri"/>
            </a:endParaRPr>
          </a:p>
          <a:p>
            <a:pPr marL="0" indent="0"/>
            <a:r>
              <a:rPr lang="en-GB" dirty="0" smtClean="0">
                <a:solidFill>
                  <a:srgbClr val="FF0000"/>
                </a:solidFill>
                <a:latin typeface="Calibri"/>
                <a:cs typeface="Calibri"/>
              </a:rPr>
              <a:t>BANG! </a:t>
            </a:r>
            <a:r>
              <a:rPr lang="en-GB" b="0" dirty="0" smtClean="0">
                <a:latin typeface="Calibri"/>
                <a:cs typeface="Calibri"/>
              </a:rPr>
              <a:t>“</a:t>
            </a:r>
            <a:r>
              <a:rPr lang="en-GB" b="0" i="1" dirty="0" smtClean="0">
                <a:latin typeface="Calibri"/>
                <a:cs typeface="Calibri"/>
              </a:rPr>
              <a:t>Show </a:t>
            </a:r>
            <a:r>
              <a:rPr lang="en-GB" b="0" i="1" dirty="0">
                <a:latin typeface="Calibri"/>
                <a:cs typeface="Calibri"/>
              </a:rPr>
              <a:t>me what you’ve got and I’ll tell you if I’m interested.</a:t>
            </a:r>
            <a:r>
              <a:rPr lang="en-GB" b="0" dirty="0">
                <a:latin typeface="Calibri"/>
                <a:cs typeface="Calibri"/>
              </a:rPr>
              <a:t>” </a:t>
            </a:r>
            <a:endParaRPr lang="en-GB" b="0" dirty="0" smtClean="0">
              <a:latin typeface="Calibri"/>
              <a:cs typeface="Calibri"/>
            </a:endParaRPr>
          </a:p>
        </p:txBody>
      </p:sp>
      <p:sp>
        <p:nvSpPr>
          <p:cNvPr id="5" name="Content Placeholder 2"/>
          <p:cNvSpPr txBox="1">
            <a:spLocks/>
          </p:cNvSpPr>
          <p:nvPr/>
        </p:nvSpPr>
        <p:spPr>
          <a:xfrm>
            <a:off x="822960" y="4208948"/>
            <a:ext cx="7652867" cy="693806"/>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smtClean="0">
                <a:latin typeface="Calibri"/>
                <a:cs typeface="Calibri"/>
              </a:rPr>
              <a:t>The client is forcing you down the selling path. You have to get them back to your position.</a:t>
            </a:r>
          </a:p>
        </p:txBody>
      </p:sp>
      <p:sp>
        <p:nvSpPr>
          <p:cNvPr id="6" name="Footer Placeholder 5"/>
          <p:cNvSpPr>
            <a:spLocks noGrp="1"/>
          </p:cNvSpPr>
          <p:nvPr>
            <p:ph type="ftr" sz="quarter" idx="3"/>
          </p:nvPr>
        </p:nvSpPr>
        <p:spPr/>
        <p:txBody>
          <a:bodyPr/>
          <a:lstStyle/>
          <a:p>
            <a:r>
              <a:rPr lang="en-US" smtClean="0"/>
              <a:t>© Sales Skills Audit Ltd</a:t>
            </a:r>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3</a:t>
            </a:fld>
            <a:endParaRPr lang="en-US" dirty="0"/>
          </a:p>
        </p:txBody>
      </p:sp>
      <p:pic>
        <p:nvPicPr>
          <p:cNvPr id="9" name="Picture 8" descr="Directional Path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59" y="2060631"/>
            <a:ext cx="6077712" cy="2039112"/>
          </a:xfrm>
          <a:prstGeom prst="rect">
            <a:avLst/>
          </a:prstGeom>
        </p:spPr>
      </p:pic>
    </p:spTree>
    <p:extLst>
      <p:ext uri="{BB962C8B-B14F-4D97-AF65-F5344CB8AC3E}">
        <p14:creationId xmlns:p14="http://schemas.microsoft.com/office/powerpoint/2010/main" val="386317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ssolv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a:t>
            </a:r>
            <a:r>
              <a:rPr lang="en-GB" dirty="0" smtClean="0"/>
              <a:t>and even worse</a:t>
            </a:r>
            <a:r>
              <a:rPr lang="mr-IN" dirty="0" smtClean="0"/>
              <a:t>…</a:t>
            </a:r>
            <a:endParaRPr lang="en-US" dirty="0"/>
          </a:p>
        </p:txBody>
      </p:sp>
      <p:sp>
        <p:nvSpPr>
          <p:cNvPr id="3" name="Content Placeholder 2"/>
          <p:cNvSpPr>
            <a:spLocks noGrp="1"/>
          </p:cNvSpPr>
          <p:nvPr>
            <p:ph idx="1"/>
          </p:nvPr>
        </p:nvSpPr>
        <p:spPr>
          <a:xfrm>
            <a:off x="822960" y="1100629"/>
            <a:ext cx="7520940" cy="789706"/>
          </a:xfrm>
        </p:spPr>
        <p:txBody>
          <a:bodyPr/>
          <a:lstStyle/>
          <a:p>
            <a:r>
              <a:rPr lang="en-US" b="0" dirty="0" smtClean="0">
                <a:latin typeface="Calibri"/>
                <a:cs typeface="Calibri"/>
              </a:rPr>
              <a:t>You leave your position on the path and demonstrate a product.</a:t>
            </a:r>
          </a:p>
          <a:p>
            <a:r>
              <a:rPr lang="en-US" b="0" dirty="0" smtClean="0">
                <a:solidFill>
                  <a:srgbClr val="FF0000"/>
                </a:solidFill>
                <a:latin typeface="Calibri"/>
                <a:cs typeface="Calibri"/>
              </a:rPr>
              <a:t>BANG! </a:t>
            </a:r>
            <a:r>
              <a:rPr lang="en-US" b="0" dirty="0" smtClean="0">
                <a:latin typeface="Calibri"/>
                <a:cs typeface="Calibri"/>
              </a:rPr>
              <a:t>“</a:t>
            </a:r>
            <a:r>
              <a:rPr lang="en-US" b="0" i="1" dirty="0" smtClean="0">
                <a:latin typeface="Calibri"/>
                <a:cs typeface="Calibri"/>
              </a:rPr>
              <a:t>So how much is that?</a:t>
            </a:r>
            <a:r>
              <a:rPr lang="en-US" b="0" dirty="0" smtClean="0">
                <a:latin typeface="Calibri"/>
                <a:cs typeface="Calibri"/>
              </a:rPr>
              <a:t>”</a:t>
            </a:r>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4</a:t>
            </a:fld>
            <a:endParaRPr lang="en-US" dirty="0"/>
          </a:p>
        </p:txBody>
      </p:sp>
      <p:pic>
        <p:nvPicPr>
          <p:cNvPr id="6" name="Picture 5" descr="Directional Path 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776" y="1890335"/>
            <a:ext cx="6528816" cy="2115312"/>
          </a:xfrm>
          <a:prstGeom prst="rect">
            <a:avLst/>
          </a:prstGeom>
        </p:spPr>
      </p:pic>
      <p:sp>
        <p:nvSpPr>
          <p:cNvPr id="7" name="Content Placeholder 2"/>
          <p:cNvSpPr txBox="1">
            <a:spLocks/>
          </p:cNvSpPr>
          <p:nvPr/>
        </p:nvSpPr>
        <p:spPr>
          <a:xfrm>
            <a:off x="902569" y="4118067"/>
            <a:ext cx="7520940" cy="789706"/>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US" b="0" dirty="0" smtClean="0">
                <a:latin typeface="Calibri"/>
                <a:cs typeface="Calibri"/>
              </a:rPr>
              <a:t>Now look what has happened, the client has fast-tracked you to Closing and is making a decision.</a:t>
            </a:r>
            <a:endParaRPr lang="en-US" b="0" dirty="0">
              <a:latin typeface="Calibri"/>
              <a:cs typeface="Calibri"/>
            </a:endParaRPr>
          </a:p>
        </p:txBody>
      </p:sp>
    </p:spTree>
    <p:extLst>
      <p:ext uri="{BB962C8B-B14F-4D97-AF65-F5344CB8AC3E}">
        <p14:creationId xmlns:p14="http://schemas.microsoft.com/office/powerpoint/2010/main" val="4018042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dissolv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them back on your step</a:t>
            </a:r>
            <a:endParaRPr lang="en-US" dirty="0"/>
          </a:p>
        </p:txBody>
      </p:sp>
      <p:sp>
        <p:nvSpPr>
          <p:cNvPr id="3" name="Content Placeholder 2"/>
          <p:cNvSpPr>
            <a:spLocks noGrp="1"/>
          </p:cNvSpPr>
          <p:nvPr>
            <p:ph idx="1"/>
          </p:nvPr>
        </p:nvSpPr>
        <p:spPr/>
        <p:txBody>
          <a:bodyPr/>
          <a:lstStyle/>
          <a:p>
            <a:r>
              <a:rPr lang="en-US" b="0" dirty="0" smtClean="0">
                <a:latin typeface="Calibri"/>
                <a:cs typeface="Calibri"/>
              </a:rPr>
              <a:t>This is why you must always know where you are on the </a:t>
            </a:r>
            <a:r>
              <a:rPr lang="en-US" b="0" i="1" dirty="0" smtClean="0">
                <a:latin typeface="Calibri"/>
                <a:cs typeface="Calibri"/>
              </a:rPr>
              <a:t>Directional Selling </a:t>
            </a:r>
            <a:r>
              <a:rPr lang="en-US" b="0" dirty="0" smtClean="0">
                <a:latin typeface="Calibri"/>
                <a:cs typeface="Calibri"/>
              </a:rPr>
              <a:t>path.</a:t>
            </a:r>
          </a:p>
          <a:p>
            <a:endParaRPr lang="en-US" b="0" dirty="0" smtClean="0">
              <a:latin typeface="Calibri"/>
              <a:cs typeface="Calibri"/>
            </a:endParaRPr>
          </a:p>
          <a:p>
            <a:pPr>
              <a:buFont typeface="Arial"/>
              <a:buChar char="•"/>
            </a:pPr>
            <a:r>
              <a:rPr lang="en-US" b="0" dirty="0" smtClean="0">
                <a:latin typeface="Calibri"/>
                <a:cs typeface="Calibri"/>
              </a:rPr>
              <a:t>Identify where you are</a:t>
            </a:r>
          </a:p>
          <a:p>
            <a:pPr marL="0" indent="0"/>
            <a:endParaRPr lang="en-US" b="0" dirty="0" smtClean="0">
              <a:latin typeface="Calibri"/>
              <a:cs typeface="Calibri"/>
            </a:endParaRPr>
          </a:p>
          <a:p>
            <a:pPr>
              <a:buFont typeface="Arial"/>
              <a:buChar char="•"/>
            </a:pPr>
            <a:r>
              <a:rPr lang="en-US" b="0" dirty="0" smtClean="0">
                <a:latin typeface="Calibri"/>
                <a:cs typeface="Calibri"/>
              </a:rPr>
              <a:t>Get the client back, “</a:t>
            </a:r>
            <a:r>
              <a:rPr lang="en-GB" b="0" i="1" dirty="0">
                <a:latin typeface="Calibri"/>
                <a:cs typeface="Calibri"/>
              </a:rPr>
              <a:t>Sure, let me just ask a couple more questions and I’ll then know which product to show you first</a:t>
            </a:r>
            <a:r>
              <a:rPr lang="en-GB" b="0" dirty="0">
                <a:latin typeface="Calibri"/>
                <a:cs typeface="Calibri"/>
              </a:rPr>
              <a:t>” </a:t>
            </a:r>
            <a:endParaRPr lang="en-GB" b="0" dirty="0" smtClean="0">
              <a:latin typeface="Calibri"/>
              <a:cs typeface="Calibri"/>
            </a:endParaRPr>
          </a:p>
          <a:p>
            <a:pPr marL="0" indent="0"/>
            <a:endParaRPr lang="en-GB" b="0" dirty="0" smtClean="0">
              <a:latin typeface="Calibri"/>
              <a:cs typeface="Calibri"/>
            </a:endParaRPr>
          </a:p>
          <a:p>
            <a:pPr>
              <a:buFont typeface="Arial"/>
              <a:buChar char="•"/>
            </a:pPr>
            <a:r>
              <a:rPr lang="en-GB" b="0" dirty="0" smtClean="0">
                <a:latin typeface="Calibri"/>
                <a:cs typeface="Calibri"/>
              </a:rPr>
              <a:t>Or use an </a:t>
            </a:r>
            <a:r>
              <a:rPr lang="en-GB" dirty="0" smtClean="0">
                <a:solidFill>
                  <a:schemeClr val="accent2">
                    <a:lumMod val="75000"/>
                  </a:schemeClr>
                </a:solidFill>
                <a:latin typeface="Calibri"/>
                <a:cs typeface="Calibri"/>
              </a:rPr>
              <a:t>interim close </a:t>
            </a:r>
            <a:r>
              <a:rPr lang="en-GB" b="0" dirty="0" smtClean="0">
                <a:latin typeface="Calibri"/>
                <a:cs typeface="Calibri"/>
              </a:rPr>
              <a:t>so that the client agrees to return afterwards, “</a:t>
            </a:r>
            <a:r>
              <a:rPr lang="en-GB" b="0" i="1" dirty="0">
                <a:latin typeface="Calibri"/>
                <a:cs typeface="Calibri"/>
              </a:rPr>
              <a:t>Okay, let me show you one product but then can we explore what your requirements actually are so that I don’t sell you the wrong one?</a:t>
            </a:r>
            <a:r>
              <a:rPr lang="en-GB" b="0" dirty="0">
                <a:latin typeface="Calibri"/>
                <a:cs typeface="Calibri"/>
              </a:rPr>
              <a:t>”</a:t>
            </a:r>
          </a:p>
          <a:p>
            <a:pPr marL="0" indent="0"/>
            <a:endParaRPr lang="en-US"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5</a:t>
            </a:fld>
            <a:endParaRPr lang="en-US" dirty="0"/>
          </a:p>
        </p:txBody>
      </p:sp>
    </p:spTree>
    <p:extLst>
      <p:ext uri="{BB962C8B-B14F-4D97-AF65-F5344CB8AC3E}">
        <p14:creationId xmlns:p14="http://schemas.microsoft.com/office/powerpoint/2010/main" val="44468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get in a spin</a:t>
            </a:r>
            <a:r>
              <a:rPr lang="mr-IN" dirty="0" smtClean="0"/>
              <a:t>…</a:t>
            </a:r>
            <a:endParaRPr lang="en-US" dirty="0"/>
          </a:p>
        </p:txBody>
      </p:sp>
      <p:sp>
        <p:nvSpPr>
          <p:cNvPr id="3" name="Content Placeholder 2"/>
          <p:cNvSpPr>
            <a:spLocks noGrp="1"/>
          </p:cNvSpPr>
          <p:nvPr>
            <p:ph idx="1"/>
          </p:nvPr>
        </p:nvSpPr>
        <p:spPr>
          <a:xfrm>
            <a:off x="822960" y="914400"/>
            <a:ext cx="7520940" cy="1522359"/>
          </a:xfrm>
        </p:spPr>
        <p:txBody>
          <a:bodyPr>
            <a:normAutofit/>
          </a:bodyPr>
          <a:lstStyle/>
          <a:p>
            <a:pPr marL="0" indent="0"/>
            <a:r>
              <a:rPr lang="en-GB" b="0" dirty="0" smtClean="0">
                <a:latin typeface="Calibri"/>
                <a:cs typeface="Calibri"/>
              </a:rPr>
              <a:t>Clients have many ‘grenades’ of different kinds. Distractions, taking a call, random thoughts</a:t>
            </a:r>
            <a:r>
              <a:rPr lang="mr-IN" b="0" dirty="0" smtClean="0">
                <a:latin typeface="Calibri"/>
                <a:cs typeface="Calibri"/>
              </a:rPr>
              <a:t>…</a:t>
            </a:r>
            <a:endParaRPr lang="en-GB" b="0" dirty="0" smtClean="0">
              <a:latin typeface="Calibri"/>
              <a:cs typeface="Calibri"/>
            </a:endParaRPr>
          </a:p>
          <a:p>
            <a:pPr marL="0" indent="0"/>
            <a:r>
              <a:rPr lang="en-GB" dirty="0" smtClean="0">
                <a:solidFill>
                  <a:srgbClr val="FF0000"/>
                </a:solidFill>
                <a:latin typeface="Calibri"/>
                <a:cs typeface="Calibri"/>
              </a:rPr>
              <a:t>BANG!</a:t>
            </a:r>
            <a:r>
              <a:rPr lang="en-GB" dirty="0" smtClean="0">
                <a:latin typeface="Calibri"/>
                <a:cs typeface="Calibri"/>
              </a:rPr>
              <a:t> </a:t>
            </a:r>
            <a:r>
              <a:rPr lang="en-GB" b="0" dirty="0" smtClean="0">
                <a:latin typeface="Calibri"/>
                <a:cs typeface="Calibri"/>
              </a:rPr>
              <a:t>“</a:t>
            </a:r>
            <a:r>
              <a:rPr lang="en-GB" b="0" i="1" dirty="0" smtClean="0">
                <a:latin typeface="Calibri"/>
                <a:cs typeface="Calibri"/>
              </a:rPr>
              <a:t>I </a:t>
            </a:r>
            <a:r>
              <a:rPr lang="en-GB" b="0" i="1" dirty="0">
                <a:latin typeface="Calibri"/>
                <a:cs typeface="Calibri"/>
              </a:rPr>
              <a:t>wonder if we should broaden our market appeal, perhaps sell to the food industry too</a:t>
            </a:r>
            <a:r>
              <a:rPr lang="en-GB" b="0" i="1" dirty="0" smtClean="0">
                <a:latin typeface="Calibri"/>
                <a:cs typeface="Calibri"/>
              </a:rPr>
              <a:t>?”</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6</a:t>
            </a:fld>
            <a:endParaRPr lang="en-US" dirty="0"/>
          </a:p>
        </p:txBody>
      </p:sp>
      <p:pic>
        <p:nvPicPr>
          <p:cNvPr id="6" name="Picture 5" descr="Directional Path 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0462" y="2100534"/>
            <a:ext cx="5616678" cy="2940349"/>
          </a:xfrm>
          <a:prstGeom prst="rect">
            <a:avLst/>
          </a:prstGeom>
        </p:spPr>
      </p:pic>
    </p:spTree>
    <p:extLst>
      <p:ext uri="{BB962C8B-B14F-4D97-AF65-F5344CB8AC3E}">
        <p14:creationId xmlns:p14="http://schemas.microsoft.com/office/powerpoint/2010/main" val="2097580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them back to the close</a:t>
            </a:r>
            <a:r>
              <a:rPr lang="mr-IN" dirty="0" smtClean="0"/>
              <a:t>…</a:t>
            </a:r>
            <a:endParaRPr lang="en-US" dirty="0"/>
          </a:p>
        </p:txBody>
      </p:sp>
      <p:sp>
        <p:nvSpPr>
          <p:cNvPr id="3" name="Content Placeholder 2"/>
          <p:cNvSpPr>
            <a:spLocks noGrp="1"/>
          </p:cNvSpPr>
          <p:nvPr>
            <p:ph idx="1"/>
          </p:nvPr>
        </p:nvSpPr>
        <p:spPr>
          <a:xfrm>
            <a:off x="822960" y="1078081"/>
            <a:ext cx="7520940" cy="3692059"/>
          </a:xfrm>
        </p:spPr>
        <p:txBody>
          <a:bodyPr>
            <a:normAutofit/>
          </a:bodyPr>
          <a:lstStyle/>
          <a:p>
            <a:pPr marL="0" indent="0"/>
            <a:r>
              <a:rPr lang="en-GB" b="0" dirty="0" smtClean="0">
                <a:latin typeface="Calibri"/>
                <a:cs typeface="Calibri"/>
              </a:rPr>
              <a:t>Don’t panic and stick to your </a:t>
            </a:r>
            <a:r>
              <a:rPr lang="en-GB" b="0" i="1" dirty="0" smtClean="0">
                <a:latin typeface="Calibri"/>
                <a:cs typeface="Calibri"/>
              </a:rPr>
              <a:t>Directional Selling </a:t>
            </a:r>
            <a:r>
              <a:rPr lang="en-GB" b="0" dirty="0" smtClean="0">
                <a:latin typeface="Calibri"/>
                <a:cs typeface="Calibri"/>
              </a:rPr>
              <a:t>training to steer them back.</a:t>
            </a:r>
          </a:p>
          <a:p>
            <a:pPr marL="0" indent="0"/>
            <a:endParaRPr lang="en-GB" b="0" dirty="0" smtClean="0">
              <a:latin typeface="Calibri"/>
              <a:cs typeface="Calibri"/>
            </a:endParaRPr>
          </a:p>
          <a:p>
            <a:pPr marL="0" indent="0"/>
            <a:endParaRPr lang="en-GB" b="0" dirty="0">
              <a:latin typeface="Calibri"/>
              <a:cs typeface="Calibri"/>
            </a:endParaRPr>
          </a:p>
          <a:p>
            <a:pPr marL="285750" indent="-285750">
              <a:buFont typeface="Arial"/>
              <a:buChar char="•"/>
            </a:pPr>
            <a:r>
              <a:rPr lang="en-GB" b="0" dirty="0" smtClean="0">
                <a:latin typeface="Calibri"/>
                <a:cs typeface="Calibri"/>
              </a:rPr>
              <a:t>Address the question</a:t>
            </a:r>
          </a:p>
          <a:p>
            <a:pPr marL="285750" indent="-285750">
              <a:buFont typeface="Arial"/>
              <a:buChar char="•"/>
            </a:pPr>
            <a:r>
              <a:rPr lang="en-GB" b="0" dirty="0" smtClean="0">
                <a:latin typeface="Calibri"/>
                <a:cs typeface="Calibri"/>
              </a:rPr>
              <a:t>Qualify their new needs</a:t>
            </a:r>
          </a:p>
          <a:p>
            <a:pPr marL="285750" indent="-285750">
              <a:buFont typeface="Arial"/>
              <a:buChar char="•"/>
            </a:pPr>
            <a:r>
              <a:rPr lang="en-GB" b="0" dirty="0" smtClean="0">
                <a:latin typeface="Calibri"/>
                <a:cs typeface="Calibri"/>
              </a:rPr>
              <a:t>Add to your notes</a:t>
            </a:r>
          </a:p>
          <a:p>
            <a:pPr marL="285750" indent="-285750">
              <a:buFont typeface="Arial"/>
              <a:buChar char="•"/>
            </a:pPr>
            <a:r>
              <a:rPr lang="en-GB" b="0" dirty="0" smtClean="0">
                <a:latin typeface="Calibri"/>
                <a:cs typeface="Calibri"/>
              </a:rPr>
              <a:t>Take them back to your step</a:t>
            </a:r>
          </a:p>
          <a:p>
            <a:pPr marL="285750" indent="-285750">
              <a:buFont typeface="Arial"/>
              <a:buChar char="•"/>
            </a:pPr>
            <a:r>
              <a:rPr lang="en-GB" b="0" dirty="0" smtClean="0">
                <a:latin typeface="Calibri"/>
                <a:cs typeface="Calibri"/>
              </a:rPr>
              <a:t>Continue to the Close</a:t>
            </a:r>
            <a:endParaRPr lang="en-US" b="0" dirty="0">
              <a:latin typeface="Calibri"/>
              <a:cs typeface="Calibri"/>
            </a:endParaRPr>
          </a:p>
        </p:txBody>
      </p:sp>
      <p:sp>
        <p:nvSpPr>
          <p:cNvPr id="5" name="Footer Placeholder 4"/>
          <p:cNvSpPr>
            <a:spLocks noGrp="1"/>
          </p:cNvSpPr>
          <p:nvPr>
            <p:ph type="ftr" sz="quarter" idx="3"/>
          </p:nvPr>
        </p:nvSpPr>
        <p:spPr/>
        <p:txBody>
          <a:bodyPr/>
          <a:lstStyle/>
          <a:p>
            <a:r>
              <a:rPr lang="en-US" smtClean="0"/>
              <a:t>© Sales Skills Audit Ltd</a:t>
            </a:r>
            <a:endParaRPr lang="en-US" dirty="0"/>
          </a:p>
        </p:txBody>
      </p:sp>
      <p:sp>
        <p:nvSpPr>
          <p:cNvPr id="6" name="Slide Number Placeholder 5"/>
          <p:cNvSpPr>
            <a:spLocks noGrp="1"/>
          </p:cNvSpPr>
          <p:nvPr>
            <p:ph type="sldNum" sz="quarter" idx="12"/>
          </p:nvPr>
        </p:nvSpPr>
        <p:spPr/>
        <p:txBody>
          <a:bodyPr/>
          <a:lstStyle/>
          <a:p>
            <a:fld id="{1AD20DFC-E2D5-4BD6-B744-D8DEEAB5F7C2}" type="slidenum">
              <a:rPr lang="en-US" smtClean="0"/>
              <a:pPr/>
              <a:t>7</a:t>
            </a:fld>
            <a:endParaRPr lang="en-US" dirty="0"/>
          </a:p>
        </p:txBody>
      </p:sp>
      <p:pic>
        <p:nvPicPr>
          <p:cNvPr id="7" name="Picture 6" descr="Directional Path 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3784" y="1713123"/>
            <a:ext cx="4965031" cy="2599209"/>
          </a:xfrm>
          <a:prstGeom prst="rect">
            <a:avLst/>
          </a:prstGeom>
        </p:spPr>
      </p:pic>
    </p:spTree>
    <p:extLst>
      <p:ext uri="{BB962C8B-B14F-4D97-AF65-F5344CB8AC3E}">
        <p14:creationId xmlns:p14="http://schemas.microsoft.com/office/powerpoint/2010/main" val="2889103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200</TotalTime>
  <Words>817</Words>
  <Application>Microsoft Macintosh PowerPoint</Application>
  <PresentationFormat>On-screen Show (4:3)</PresentationFormat>
  <Paragraphs>80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Always face the close</vt:lpstr>
      <vt:lpstr>The directional selling path</vt:lpstr>
      <vt:lpstr>Imagine this….</vt:lpstr>
      <vt:lpstr>…and even worse…</vt:lpstr>
      <vt:lpstr>Get them back on your step</vt:lpstr>
      <vt:lpstr>Don’t get in a spin…</vt:lpstr>
      <vt:lpstr>Turn them back to the close…</vt:lpstr>
    </vt:vector>
  </TitlesOfParts>
  <Company>Madeira-Lets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Step  Directional Selling</dc:title>
  <dc:creator>Mark Blezard</dc:creator>
  <cp:lastModifiedBy>Mark Blezard</cp:lastModifiedBy>
  <cp:revision>49</cp:revision>
  <dcterms:created xsi:type="dcterms:W3CDTF">2020-05-15T07:23:47Z</dcterms:created>
  <dcterms:modified xsi:type="dcterms:W3CDTF">2020-05-15T14:37:08Z</dcterms:modified>
</cp:coreProperties>
</file>