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165" autoAdjust="0"/>
  </p:normalViewPr>
  <p:slideViewPr>
    <p:cSldViewPr snapToGrid="0" snapToObjects="1">
      <p:cViewPr varScale="1">
        <p:scale>
          <a:sx n="85" d="100"/>
          <a:sy n="85" d="100"/>
        </p:scale>
        <p:origin x="-212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F7E614-69F2-994D-AC8C-DDAFDBE5BE35}" type="datetime1">
              <a:rPr lang="en-GB" smtClean="0"/>
              <a:t>15/05/20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91E118-AD09-1540-9DED-009C384F6DA1}" type="slidenum">
              <a:rPr lang="en-US" smtClean="0"/>
              <a:t>‹#›</a:t>
            </a:fld>
            <a:endParaRPr lang="en-US"/>
          </a:p>
        </p:txBody>
      </p:sp>
    </p:spTree>
    <p:extLst>
      <p:ext uri="{BB962C8B-B14F-4D97-AF65-F5344CB8AC3E}">
        <p14:creationId xmlns:p14="http://schemas.microsoft.com/office/powerpoint/2010/main" val="3534347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019DE2-6C6F-F04B-AD94-034DFFC547CE}" type="datetime1">
              <a:rPr lang="en-GB" smtClean="0"/>
              <a:t>15/05/20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AAA6B1-D598-A743-B5E4-DE6CC8BC8256}" type="slidenum">
              <a:rPr lang="en-US" smtClean="0"/>
              <a:t>‹#›</a:t>
            </a:fld>
            <a:endParaRPr lang="en-US"/>
          </a:p>
        </p:txBody>
      </p:sp>
    </p:spTree>
    <p:extLst>
      <p:ext uri="{BB962C8B-B14F-4D97-AF65-F5344CB8AC3E}">
        <p14:creationId xmlns:p14="http://schemas.microsoft.com/office/powerpoint/2010/main" val="226999778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we are going to cover the three steps of</a:t>
            </a:r>
            <a:r>
              <a:rPr lang="en-US" baseline="0" dirty="0" smtClean="0"/>
              <a:t> Directional Selling. The bedrock of a consultative sales process.</a:t>
            </a:r>
            <a:endParaRPr lang="en-US" dirty="0"/>
          </a:p>
        </p:txBody>
      </p:sp>
      <p:sp>
        <p:nvSpPr>
          <p:cNvPr id="5" name="Slide Number Placeholder 4"/>
          <p:cNvSpPr>
            <a:spLocks noGrp="1"/>
          </p:cNvSpPr>
          <p:nvPr>
            <p:ph type="sldNum" sz="quarter" idx="11"/>
          </p:nvPr>
        </p:nvSpPr>
        <p:spPr/>
        <p:txBody>
          <a:bodyPr/>
          <a:lstStyle/>
          <a:p>
            <a:fld id="{5FAAA6B1-D598-A743-B5E4-DE6CC8BC8256}" type="slidenum">
              <a:rPr lang="en-US" smtClean="0"/>
              <a:t>1</a:t>
            </a:fld>
            <a:endParaRPr lang="en-US"/>
          </a:p>
        </p:txBody>
      </p:sp>
    </p:spTree>
    <p:extLst>
      <p:ext uri="{BB962C8B-B14F-4D97-AF65-F5344CB8AC3E}">
        <p14:creationId xmlns:p14="http://schemas.microsoft.com/office/powerpoint/2010/main" val="2996654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r>
              <a:rPr lang="en-GB" b="0" dirty="0" smtClean="0">
                <a:latin typeface="+mn-lt"/>
                <a:cs typeface="Calibri"/>
              </a:rPr>
              <a:t>These three, simple steps can be applied to all styles of selling, no matter what sector you are in:</a:t>
            </a:r>
          </a:p>
          <a:p>
            <a:pPr marL="0" indent="0"/>
            <a:endParaRPr lang="en-GB" b="0" dirty="0" smtClean="0">
              <a:latin typeface="+mn-lt"/>
              <a:cs typeface="Calibri"/>
            </a:endParaRPr>
          </a:p>
          <a:p>
            <a:pPr marL="0" indent="0"/>
            <a:r>
              <a:rPr lang="en-GB" dirty="0" smtClean="0">
                <a:solidFill>
                  <a:schemeClr val="accent2">
                    <a:lumMod val="75000"/>
                  </a:schemeClr>
                </a:solidFill>
                <a:latin typeface="+mn-lt"/>
                <a:cs typeface="Calibri"/>
              </a:rPr>
              <a:t>Step 1 : Qualify   </a:t>
            </a:r>
            <a:r>
              <a:rPr lang="en-GB" b="0" dirty="0" smtClean="0">
                <a:latin typeface="+mn-lt"/>
                <a:cs typeface="Calibri"/>
              </a:rPr>
              <a:t>Questions, questions and more questions. What does your prospect do and what would make that process better? You are prospecting for ‘needs’ but remember to cover the ground of where your solution (your product) lies (questions that will help match your service as the solution later on).</a:t>
            </a:r>
          </a:p>
          <a:p>
            <a:pPr marL="0" indent="0"/>
            <a:r>
              <a:rPr lang="en-GB" b="0" dirty="0" smtClean="0">
                <a:latin typeface="+mn-lt"/>
                <a:cs typeface="Calibri"/>
              </a:rPr>
              <a:t> </a:t>
            </a:r>
          </a:p>
          <a:p>
            <a:pPr marL="0" indent="0"/>
            <a:r>
              <a:rPr lang="en-GB" dirty="0" smtClean="0">
                <a:solidFill>
                  <a:srgbClr val="1F5FA0"/>
                </a:solidFill>
                <a:latin typeface="+mn-lt"/>
                <a:cs typeface="Calibri"/>
              </a:rPr>
              <a:t>Step 2 : Matching   </a:t>
            </a:r>
            <a:r>
              <a:rPr lang="en-GB" b="0" dirty="0" smtClean="0">
                <a:latin typeface="+mn-lt"/>
                <a:cs typeface="Calibri"/>
              </a:rPr>
              <a:t>Do any of these ‘needs’ match your product or service solution?  Only now is the time to reveal and explain how they meet these ‘need’ requirements.</a:t>
            </a:r>
          </a:p>
          <a:p>
            <a:pPr marL="0" indent="0"/>
            <a:r>
              <a:rPr lang="en-GB" b="0" dirty="0" smtClean="0">
                <a:latin typeface="+mn-lt"/>
                <a:cs typeface="Calibri"/>
              </a:rPr>
              <a:t> </a:t>
            </a:r>
          </a:p>
          <a:p>
            <a:pPr marL="0" indent="0"/>
            <a:r>
              <a:rPr lang="en-GB" dirty="0" smtClean="0">
                <a:solidFill>
                  <a:srgbClr val="1F5FA0"/>
                </a:solidFill>
                <a:latin typeface="+mn-lt"/>
                <a:cs typeface="Calibri"/>
              </a:rPr>
              <a:t>Step 3: Closing    </a:t>
            </a:r>
            <a:r>
              <a:rPr lang="en-GB" b="0" dirty="0" smtClean="0">
                <a:latin typeface="+mn-lt"/>
                <a:cs typeface="Calibri"/>
              </a:rPr>
              <a:t>With your ‘matches’ identified, the close should be auto-intuitive. Asking for the business should make sense to both parties.</a:t>
            </a:r>
          </a:p>
          <a:p>
            <a:endParaRPr lang="en-US" dirty="0"/>
          </a:p>
        </p:txBody>
      </p:sp>
      <p:sp>
        <p:nvSpPr>
          <p:cNvPr id="4" name="Slide Number Placeholder 3"/>
          <p:cNvSpPr>
            <a:spLocks noGrp="1"/>
          </p:cNvSpPr>
          <p:nvPr>
            <p:ph type="sldNum" sz="quarter" idx="10"/>
          </p:nvPr>
        </p:nvSpPr>
        <p:spPr/>
        <p:txBody>
          <a:bodyPr/>
          <a:lstStyle/>
          <a:p>
            <a:fld id="{5FAAA6B1-D598-A743-B5E4-DE6CC8BC8256}" type="slidenum">
              <a:rPr lang="en-US" smtClean="0"/>
              <a:t>2</a:t>
            </a:fld>
            <a:endParaRPr lang="en-US"/>
          </a:p>
        </p:txBody>
      </p:sp>
    </p:spTree>
    <p:extLst>
      <p:ext uri="{BB962C8B-B14F-4D97-AF65-F5344CB8AC3E}">
        <p14:creationId xmlns:p14="http://schemas.microsoft.com/office/powerpoint/2010/main" val="3594698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During the career of a sales professional, we pick up little suitcases of information and experiential memories, such as closing techniques from a seminar, cold-calling skills from a book, or perhaps memories of winning a big order and what seemed to work with that particular close. Then, of course, the fear of the rabid dog who was simply having a bad day yet successfully planted the seed of doubt that occasionally awakes within you.</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Whilst all this is perfectly natural, top performing sales executives never lose sight of the fundamentals – the bedrock three steps of the </a:t>
            </a:r>
            <a:r>
              <a:rPr lang="en-GB" sz="1200" i="1" kern="1200" dirty="0" smtClean="0">
                <a:solidFill>
                  <a:schemeClr val="tx1"/>
                </a:solidFill>
                <a:effectLst/>
                <a:latin typeface="+mn-lt"/>
                <a:ea typeface="+mn-ea"/>
                <a:cs typeface="+mn-cs"/>
              </a:rPr>
              <a:t>Directional Selling</a:t>
            </a:r>
            <a:r>
              <a:rPr lang="en-GB" sz="1200" kern="1200" dirty="0" smtClean="0">
                <a:solidFill>
                  <a:schemeClr val="tx1"/>
                </a:solidFill>
                <a:effectLst/>
                <a:latin typeface="+mn-lt"/>
                <a:ea typeface="+mn-ea"/>
                <a:cs typeface="+mn-cs"/>
              </a:rPr>
              <a:t> path. Note the importance that is placed in the time spent qualifying. Do this right and </a:t>
            </a:r>
            <a:r>
              <a:rPr lang="en-GB" sz="1200" b="1" kern="1200" dirty="0" smtClean="0">
                <a:solidFill>
                  <a:schemeClr val="tx1"/>
                </a:solidFill>
                <a:effectLst/>
                <a:latin typeface="+mn-lt"/>
                <a:ea typeface="+mn-ea"/>
                <a:cs typeface="+mn-cs"/>
              </a:rPr>
              <a:t>Matching</a:t>
            </a:r>
            <a:r>
              <a:rPr lang="en-GB" sz="1200" kern="1200" dirty="0" smtClean="0">
                <a:solidFill>
                  <a:schemeClr val="tx1"/>
                </a:solidFill>
                <a:effectLst/>
                <a:latin typeface="+mn-lt"/>
                <a:ea typeface="+mn-ea"/>
                <a:cs typeface="+mn-cs"/>
              </a:rPr>
              <a:t> will be easy and </a:t>
            </a:r>
            <a:r>
              <a:rPr lang="en-GB" sz="1200" b="1" kern="1200" dirty="0" smtClean="0">
                <a:solidFill>
                  <a:schemeClr val="tx1"/>
                </a:solidFill>
                <a:effectLst/>
                <a:latin typeface="+mn-lt"/>
                <a:ea typeface="+mn-ea"/>
                <a:cs typeface="+mn-cs"/>
              </a:rPr>
              <a:t>Closing</a:t>
            </a:r>
            <a:r>
              <a:rPr lang="en-GB" sz="1200" kern="1200" dirty="0" smtClean="0">
                <a:solidFill>
                  <a:schemeClr val="tx1"/>
                </a:solidFill>
                <a:effectLst/>
                <a:latin typeface="+mn-lt"/>
                <a:ea typeface="+mn-ea"/>
                <a:cs typeface="+mn-cs"/>
              </a:rPr>
              <a:t> almost automatic.</a:t>
            </a:r>
          </a:p>
          <a:p>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Every meeting or call will differ. In some cases, it will be easy to stick to your </a:t>
            </a:r>
            <a:r>
              <a:rPr lang="en-GB" sz="1200" i="1" kern="1200" dirty="0" smtClean="0">
                <a:solidFill>
                  <a:schemeClr val="tx1"/>
                </a:solidFill>
                <a:effectLst/>
                <a:latin typeface="+mn-lt"/>
                <a:ea typeface="+mn-ea"/>
                <a:cs typeface="+mn-cs"/>
              </a:rPr>
              <a:t>Directional Path</a:t>
            </a:r>
            <a:r>
              <a:rPr lang="en-GB" sz="1200" kern="1200" dirty="0" smtClean="0">
                <a:solidFill>
                  <a:schemeClr val="tx1"/>
                </a:solidFill>
                <a:effectLst/>
                <a:latin typeface="+mn-lt"/>
                <a:ea typeface="+mn-ea"/>
                <a:cs typeface="+mn-cs"/>
              </a:rPr>
              <a:t>. On other occasions, the client will cause you to jump around a bit. When this happens, maintain a level head and keep track of where you are on the three-step path, irrespective of random questions that a buyer may chuck your way.  See our </a:t>
            </a:r>
            <a:r>
              <a:rPr lang="en-GB" sz="1200" i="1" kern="1200" dirty="0" smtClean="0">
                <a:solidFill>
                  <a:schemeClr val="tx1"/>
                </a:solidFill>
                <a:effectLst/>
                <a:latin typeface="+mn-lt"/>
                <a:ea typeface="+mn-ea"/>
                <a:cs typeface="+mn-cs"/>
              </a:rPr>
              <a:t>Direction Selling</a:t>
            </a:r>
            <a:r>
              <a:rPr lang="en-GB" sz="1200" kern="1200" dirty="0" smtClean="0">
                <a:solidFill>
                  <a:schemeClr val="tx1"/>
                </a:solidFill>
                <a:effectLst/>
                <a:latin typeface="+mn-lt"/>
                <a:ea typeface="+mn-ea"/>
                <a:cs typeface="+mn-cs"/>
              </a:rPr>
              <a:t> course “</a:t>
            </a:r>
            <a:r>
              <a:rPr lang="en-GB" sz="1200" i="1" kern="1200" dirty="0" smtClean="0">
                <a:solidFill>
                  <a:schemeClr val="tx1"/>
                </a:solidFill>
                <a:effectLst/>
                <a:latin typeface="+mn-lt"/>
                <a:ea typeface="+mn-ea"/>
                <a:cs typeface="+mn-cs"/>
              </a:rPr>
              <a:t>Always face the close</a:t>
            </a:r>
            <a:r>
              <a:rPr lang="en-GB" sz="1200" kern="1200" dirty="0" smtClean="0">
                <a:solidFill>
                  <a:schemeClr val="tx1"/>
                </a:solidFill>
                <a:effectLst/>
                <a:latin typeface="+mn-lt"/>
                <a:ea typeface="+mn-ea"/>
                <a:cs typeface="+mn-cs"/>
              </a:rPr>
              <a:t>” for more details on this.</a:t>
            </a:r>
          </a:p>
        </p:txBody>
      </p:sp>
      <p:sp>
        <p:nvSpPr>
          <p:cNvPr id="4" name="Slide Number Placeholder 3"/>
          <p:cNvSpPr>
            <a:spLocks noGrp="1"/>
          </p:cNvSpPr>
          <p:nvPr>
            <p:ph type="sldNum" sz="quarter" idx="10"/>
          </p:nvPr>
        </p:nvSpPr>
        <p:spPr/>
        <p:txBody>
          <a:bodyPr/>
          <a:lstStyle/>
          <a:p>
            <a:fld id="{5FAAA6B1-D598-A743-B5E4-DE6CC8BC8256}" type="slidenum">
              <a:rPr lang="en-US" smtClean="0"/>
              <a:t>3</a:t>
            </a:fld>
            <a:endParaRPr lang="en-US"/>
          </a:p>
        </p:txBody>
      </p:sp>
    </p:spTree>
    <p:extLst>
      <p:ext uri="{BB962C8B-B14F-4D97-AF65-F5344CB8AC3E}">
        <p14:creationId xmlns:p14="http://schemas.microsoft.com/office/powerpoint/2010/main" val="921692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Qualifying is by far the most important of the three steps, which is why we’ve weighted it with approximately 70% of the selling path.</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Correct qualifying questions will:</a:t>
            </a:r>
          </a:p>
          <a:p>
            <a:pPr lvl="0"/>
            <a:r>
              <a:rPr lang="en-GB" sz="1200" kern="1200" dirty="0" smtClean="0">
                <a:solidFill>
                  <a:schemeClr val="tx1"/>
                </a:solidFill>
                <a:effectLst/>
                <a:latin typeface="+mn-lt"/>
                <a:ea typeface="+mn-ea"/>
                <a:cs typeface="+mn-cs"/>
              </a:rPr>
              <a:t>identify opportunities;</a:t>
            </a:r>
          </a:p>
          <a:p>
            <a:pPr lvl="0"/>
            <a:r>
              <a:rPr lang="en-GB" sz="1200" kern="1200" dirty="0" smtClean="0">
                <a:solidFill>
                  <a:schemeClr val="tx1"/>
                </a:solidFill>
                <a:effectLst/>
                <a:latin typeface="+mn-lt"/>
                <a:ea typeface="+mn-ea"/>
                <a:cs typeface="+mn-cs"/>
              </a:rPr>
              <a:t>document direct matches of ‘needs’ with your product or service;</a:t>
            </a:r>
          </a:p>
          <a:p>
            <a:pPr lvl="0"/>
            <a:r>
              <a:rPr lang="en-GB" sz="1200" kern="1200" dirty="0" smtClean="0">
                <a:solidFill>
                  <a:schemeClr val="tx1"/>
                </a:solidFill>
                <a:effectLst/>
                <a:latin typeface="+mn-lt"/>
                <a:ea typeface="+mn-ea"/>
                <a:cs typeface="+mn-cs"/>
              </a:rPr>
              <a:t>ensure that you do not </a:t>
            </a:r>
            <a:r>
              <a:rPr lang="en-GB" sz="1200" kern="1200" dirty="0" err="1" smtClean="0">
                <a:solidFill>
                  <a:schemeClr val="tx1"/>
                </a:solidFill>
                <a:effectLst/>
                <a:latin typeface="+mn-lt"/>
                <a:ea typeface="+mn-ea"/>
                <a:cs typeface="+mn-cs"/>
              </a:rPr>
              <a:t>mis</a:t>
            </a:r>
            <a:r>
              <a:rPr lang="en-GB" sz="1200" kern="1200" dirty="0" smtClean="0">
                <a:solidFill>
                  <a:schemeClr val="tx1"/>
                </a:solidFill>
                <a:effectLst/>
                <a:latin typeface="+mn-lt"/>
                <a:ea typeface="+mn-ea"/>
                <a:cs typeface="+mn-cs"/>
              </a:rPr>
              <a:t>-sell and</a:t>
            </a:r>
          </a:p>
          <a:p>
            <a:pPr lvl="0"/>
            <a:r>
              <a:rPr lang="en-GB" sz="1200" kern="1200" dirty="0" smtClean="0">
                <a:solidFill>
                  <a:schemeClr val="tx1"/>
                </a:solidFill>
                <a:effectLst/>
                <a:latin typeface="+mn-lt"/>
                <a:ea typeface="+mn-ea"/>
                <a:cs typeface="+mn-cs"/>
              </a:rPr>
              <a:t>take the pressure out of selling and making the whole process more natural.</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Whilst asking qualifying questions, take notes. Show the prospect that you are writing their answers down and therefore taking them seriously. Furthermore, use these notes to sum up what the prospect has told you, making sure they concur and that nothing has been missed.</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Key skills here are </a:t>
            </a:r>
            <a:r>
              <a:rPr lang="en-GB" sz="1200" b="1" kern="1200" dirty="0" smtClean="0">
                <a:solidFill>
                  <a:schemeClr val="tx1"/>
                </a:solidFill>
                <a:effectLst/>
                <a:latin typeface="+mn-lt"/>
                <a:ea typeface="+mn-ea"/>
                <a:cs typeface="+mn-cs"/>
              </a:rPr>
              <a:t>Asking Probing Questions</a:t>
            </a:r>
            <a:r>
              <a:rPr lang="en-GB" sz="1200" kern="1200" dirty="0" smtClean="0">
                <a:solidFill>
                  <a:schemeClr val="tx1"/>
                </a:solidFill>
                <a:effectLst/>
                <a:latin typeface="+mn-lt"/>
                <a:ea typeface="+mn-ea"/>
                <a:cs typeface="+mn-cs"/>
              </a:rPr>
              <a:t> and </a:t>
            </a:r>
            <a:r>
              <a:rPr lang="en-GB" sz="1200" b="1" kern="1200" dirty="0" smtClean="0">
                <a:solidFill>
                  <a:schemeClr val="tx1"/>
                </a:solidFill>
                <a:effectLst/>
                <a:latin typeface="+mn-lt"/>
                <a:ea typeface="+mn-ea"/>
                <a:cs typeface="+mn-cs"/>
              </a:rPr>
              <a:t>Listening</a:t>
            </a:r>
            <a:r>
              <a:rPr lang="en-GB"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FAAA6B1-D598-A743-B5E4-DE6CC8BC8256}" type="slidenum">
              <a:rPr lang="en-US" smtClean="0"/>
              <a:t>4</a:t>
            </a:fld>
            <a:endParaRPr lang="en-US"/>
          </a:p>
        </p:txBody>
      </p:sp>
    </p:spTree>
    <p:extLst>
      <p:ext uri="{BB962C8B-B14F-4D97-AF65-F5344CB8AC3E}">
        <p14:creationId xmlns:p14="http://schemas.microsoft.com/office/powerpoint/2010/main" val="2662479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Now you can talk about what you do and how your company can meet their requirements. Use your notes throughout this process and underline the most striking matches with the requirements as you go. Let the prospect understand the logic in what you are starting to propose. Involve them in the match-making process by using language such as “you said that you were looking for something to solve this problem” and “do you agree that this product looks suitable for that?”</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This language will help you test-close, and using your notes to reinforce this (</a:t>
            </a:r>
            <a:r>
              <a:rPr lang="en-GB" sz="1200" u="sng" kern="1200" dirty="0" smtClean="0">
                <a:solidFill>
                  <a:schemeClr val="tx1"/>
                </a:solidFill>
                <a:effectLst/>
                <a:latin typeface="+mn-lt"/>
                <a:ea typeface="+mn-ea"/>
                <a:cs typeface="+mn-cs"/>
              </a:rPr>
              <a:t>underlining items</a:t>
            </a:r>
            <a:r>
              <a:rPr lang="en-GB" sz="1200" kern="1200" dirty="0" smtClean="0">
                <a:solidFill>
                  <a:schemeClr val="tx1"/>
                </a:solidFill>
                <a:effectLst/>
                <a:latin typeface="+mn-lt"/>
                <a:ea typeface="+mn-ea"/>
                <a:cs typeface="+mn-cs"/>
              </a:rPr>
              <a:t>) will further move the two of you towards the close. With a more complex offering, it might be useful to number or prioritise matches.</a:t>
            </a:r>
          </a:p>
        </p:txBody>
      </p:sp>
      <p:sp>
        <p:nvSpPr>
          <p:cNvPr id="4" name="Slide Number Placeholder 3"/>
          <p:cNvSpPr>
            <a:spLocks noGrp="1"/>
          </p:cNvSpPr>
          <p:nvPr>
            <p:ph type="sldNum" sz="quarter" idx="10"/>
          </p:nvPr>
        </p:nvSpPr>
        <p:spPr/>
        <p:txBody>
          <a:bodyPr/>
          <a:lstStyle/>
          <a:p>
            <a:fld id="{5FAAA6B1-D598-A743-B5E4-DE6CC8BC8256}" type="slidenum">
              <a:rPr lang="en-US" smtClean="0"/>
              <a:t>5</a:t>
            </a:fld>
            <a:endParaRPr lang="en-US"/>
          </a:p>
        </p:txBody>
      </p:sp>
    </p:spTree>
    <p:extLst>
      <p:ext uri="{BB962C8B-B14F-4D97-AF65-F5344CB8AC3E}">
        <p14:creationId xmlns:p14="http://schemas.microsoft.com/office/powerpoint/2010/main" val="1231997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With the first two steps completed correctly, this step should be the quickest and easiest part of the process. The conclusion should be intuitive, logical and pleasurable for both parties.</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You should now know which product is right for the client and, hopefully, they will have already agreed during your test-close questions. This being the case, you can roll this summary into a simple “</a:t>
            </a:r>
            <a:r>
              <a:rPr lang="en-GB" sz="1200" i="1" kern="1200" dirty="0" smtClean="0">
                <a:solidFill>
                  <a:schemeClr val="tx1"/>
                </a:solidFill>
                <a:effectLst/>
                <a:latin typeface="+mn-lt"/>
                <a:ea typeface="+mn-ea"/>
                <a:cs typeface="+mn-cs"/>
              </a:rPr>
              <a:t>So, based on what we’ve just discussed, do you agree that this is the right product for you?”</a:t>
            </a:r>
          </a:p>
          <a:p>
            <a:endParaRPr lang="en-GB" sz="1200" i="1"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Another great close is the ‘alternative close’ which can be deployed after successful matching: “</a:t>
            </a:r>
            <a:r>
              <a:rPr lang="en-GB" sz="1200" i="1" kern="1200" dirty="0" smtClean="0">
                <a:solidFill>
                  <a:schemeClr val="tx1"/>
                </a:solidFill>
                <a:effectLst/>
                <a:latin typeface="+mn-lt"/>
                <a:ea typeface="+mn-ea"/>
                <a:cs typeface="+mn-cs"/>
              </a:rPr>
              <a:t>So, now that we know which machine will do the job, we just need to decide on which model you prefer. Do you want the single or twin port?”</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And, of course, we have the ‘assumptive close’: “</a:t>
            </a:r>
            <a:r>
              <a:rPr lang="en-GB" sz="1200" i="1" kern="1200" dirty="0" smtClean="0">
                <a:solidFill>
                  <a:schemeClr val="tx1"/>
                </a:solidFill>
                <a:effectLst/>
                <a:latin typeface="+mn-lt"/>
                <a:ea typeface="+mn-ea"/>
                <a:cs typeface="+mn-cs"/>
              </a:rPr>
              <a:t>Great, I’ll raise an order and get you locked in</a:t>
            </a:r>
            <a:r>
              <a:rPr lang="en-GB" sz="1200" kern="1200" dirty="0" smtClean="0">
                <a:solidFill>
                  <a:schemeClr val="tx1"/>
                </a:solidFill>
                <a:effectLst/>
                <a:latin typeface="+mn-lt"/>
                <a:ea typeface="+mn-ea"/>
                <a:cs typeface="+mn-cs"/>
              </a:rPr>
              <a:t>.”</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All of these closing skills should flow naturally and without pain if you’ve followed the three steps of </a:t>
            </a:r>
            <a:r>
              <a:rPr lang="en-GB" sz="1200" i="1" kern="1200" dirty="0" smtClean="0">
                <a:solidFill>
                  <a:schemeClr val="tx1"/>
                </a:solidFill>
                <a:effectLst/>
                <a:latin typeface="+mn-lt"/>
                <a:ea typeface="+mn-ea"/>
                <a:cs typeface="+mn-cs"/>
              </a:rPr>
              <a:t>Directional Selling</a:t>
            </a:r>
            <a:r>
              <a:rPr lang="en-GB" sz="1200" kern="1200" dirty="0" smtClean="0">
                <a:solidFill>
                  <a:schemeClr val="tx1"/>
                </a:solidFill>
                <a:effectLst/>
                <a:latin typeface="+mn-lt"/>
                <a:ea typeface="+mn-ea"/>
                <a:cs typeface="+mn-cs"/>
              </a:rPr>
              <a:t>. And once the client has chosen, lock them in as agreed. Stop selling and raise the order. Don’t ‘over-sell.’</a:t>
            </a:r>
            <a:endParaRPr lang="en-GB" sz="1200" i="1" kern="1200" dirty="0" smtClean="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FAAA6B1-D598-A743-B5E4-DE6CC8BC8256}" type="slidenum">
              <a:rPr lang="en-US" smtClean="0"/>
              <a:t>6</a:t>
            </a:fld>
            <a:endParaRPr lang="en-US"/>
          </a:p>
        </p:txBody>
      </p:sp>
    </p:spTree>
    <p:extLst>
      <p:ext uri="{BB962C8B-B14F-4D97-AF65-F5344CB8AC3E}">
        <p14:creationId xmlns:p14="http://schemas.microsoft.com/office/powerpoint/2010/main" val="3480858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Remember, no matter how chaotic the sales environment is, stick to the path. Perhaps you’ve just cold-called in a busy shop and managed to grab the owner for a minute. The reply comes: “</a:t>
            </a:r>
            <a:r>
              <a:rPr lang="en-GB" sz="1200" i="1" kern="1200" dirty="0" smtClean="0">
                <a:solidFill>
                  <a:schemeClr val="tx1"/>
                </a:solidFill>
                <a:effectLst/>
                <a:latin typeface="+mn-lt"/>
                <a:ea typeface="+mn-ea"/>
                <a:cs typeface="+mn-cs"/>
              </a:rPr>
              <a:t>Okay, 10 minutes, what you got?</a:t>
            </a:r>
            <a:r>
              <a:rPr lang="en-GB" sz="1200" kern="1200" dirty="0" smtClean="0">
                <a:solidFill>
                  <a:schemeClr val="tx1"/>
                </a:solidFill>
                <a:effectLst/>
                <a:latin typeface="+mn-lt"/>
                <a:ea typeface="+mn-ea"/>
                <a:cs typeface="+mn-cs"/>
              </a:rPr>
              <a:t> You must remember where you are and where you are heading on the </a:t>
            </a:r>
            <a:r>
              <a:rPr lang="en-GB" sz="1200" i="1" kern="1200" dirty="0" smtClean="0">
                <a:solidFill>
                  <a:schemeClr val="tx1"/>
                </a:solidFill>
                <a:effectLst/>
                <a:latin typeface="+mn-lt"/>
                <a:ea typeface="+mn-ea"/>
                <a:cs typeface="+mn-cs"/>
              </a:rPr>
              <a:t>Directional Selling</a:t>
            </a:r>
            <a:r>
              <a:rPr lang="en-GB" sz="1200" kern="1200" dirty="0" smtClean="0">
                <a:solidFill>
                  <a:schemeClr val="tx1"/>
                </a:solidFill>
                <a:effectLst/>
                <a:latin typeface="+mn-lt"/>
                <a:ea typeface="+mn-ea"/>
                <a:cs typeface="+mn-cs"/>
              </a:rPr>
              <a:t> path.</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By understanding the three-step </a:t>
            </a:r>
            <a:r>
              <a:rPr lang="en-GB" sz="1200" i="1" kern="1200" dirty="0" smtClean="0">
                <a:solidFill>
                  <a:schemeClr val="tx1"/>
                </a:solidFill>
                <a:effectLst/>
                <a:latin typeface="+mn-lt"/>
                <a:ea typeface="+mn-ea"/>
                <a:cs typeface="+mn-cs"/>
              </a:rPr>
              <a:t>Directional Selling</a:t>
            </a:r>
            <a:r>
              <a:rPr lang="en-GB" sz="1200" kern="1200" dirty="0" smtClean="0">
                <a:solidFill>
                  <a:schemeClr val="tx1"/>
                </a:solidFill>
                <a:effectLst/>
                <a:latin typeface="+mn-lt"/>
                <a:ea typeface="+mn-ea"/>
                <a:cs typeface="+mn-cs"/>
              </a:rPr>
              <a:t> path, you will recognise where the client’s question is and the danger of simply doing as they request. Your job is to take them back to your point on the path. Perhaps a simple, “</a:t>
            </a:r>
            <a:r>
              <a:rPr lang="en-GB" sz="1200" i="1" kern="1200" dirty="0" smtClean="0">
                <a:solidFill>
                  <a:schemeClr val="tx1"/>
                </a:solidFill>
                <a:effectLst/>
                <a:latin typeface="+mn-lt"/>
                <a:ea typeface="+mn-ea"/>
                <a:cs typeface="+mn-cs"/>
              </a:rPr>
              <a:t>Sure, but let me just ask a few questions first so that I show you the right ones</a:t>
            </a:r>
            <a:r>
              <a:rPr lang="en-GB" sz="1200" kern="1200" dirty="0" smtClean="0">
                <a:solidFill>
                  <a:schemeClr val="tx1"/>
                </a:solidFill>
                <a:effectLst/>
                <a:latin typeface="+mn-lt"/>
                <a:ea typeface="+mn-ea"/>
                <a:cs typeface="+mn-cs"/>
              </a:rPr>
              <a:t>” will suffice.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 </a:t>
            </a:r>
          </a:p>
          <a:p>
            <a:r>
              <a:rPr lang="en-GB" sz="1200" kern="1200" smtClean="0">
                <a:solidFill>
                  <a:schemeClr val="tx1"/>
                </a:solidFill>
                <a:effectLst/>
                <a:latin typeface="+mn-lt"/>
                <a:ea typeface="+mn-ea"/>
                <a:cs typeface="+mn-cs"/>
              </a:rPr>
              <a:t>Copyright </a:t>
            </a:r>
            <a:r>
              <a:rPr lang="en-GB" sz="1200" kern="1200" smtClean="0">
                <a:solidFill>
                  <a:schemeClr val="tx1"/>
                </a:solidFill>
                <a:effectLst/>
                <a:latin typeface="+mn-lt"/>
                <a:ea typeface="+mn-ea"/>
                <a:cs typeface="+mn-cs"/>
              </a:rPr>
              <a:t>2020 Sales </a:t>
            </a:r>
            <a:r>
              <a:rPr lang="en-GB" sz="1200" kern="1200" smtClean="0">
                <a:solidFill>
                  <a:schemeClr val="tx1"/>
                </a:solidFill>
                <a:effectLst/>
                <a:latin typeface="+mn-lt"/>
                <a:ea typeface="+mn-ea"/>
                <a:cs typeface="+mn-cs"/>
              </a:rPr>
              <a:t>Skills </a:t>
            </a:r>
            <a:r>
              <a:rPr lang="en-GB" sz="1200" kern="1200" smtClean="0">
                <a:solidFill>
                  <a:schemeClr val="tx1"/>
                </a:solidFill>
                <a:effectLst/>
                <a:latin typeface="+mn-lt"/>
                <a:ea typeface="+mn-ea"/>
                <a:cs typeface="+mn-cs"/>
              </a:rPr>
              <a:t>Audit Ltd</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FAAA6B1-D598-A743-B5E4-DE6CC8BC8256}" type="slidenum">
              <a:rPr lang="en-US" smtClean="0"/>
              <a:t>7</a:t>
            </a:fld>
            <a:endParaRPr lang="en-US"/>
          </a:p>
        </p:txBody>
      </p:sp>
    </p:spTree>
    <p:extLst>
      <p:ext uri="{BB962C8B-B14F-4D97-AF65-F5344CB8AC3E}">
        <p14:creationId xmlns:p14="http://schemas.microsoft.com/office/powerpoint/2010/main" val="2455874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GB"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GB" smtClean="0"/>
              <a:t>Click to edit Master subtitle style</a:t>
            </a:r>
            <a:endParaRPr lang="en-US" dirty="0"/>
          </a:p>
        </p:txBody>
      </p:sp>
      <p:sp>
        <p:nvSpPr>
          <p:cNvPr id="4" name="Date Placeholder 3"/>
          <p:cNvSpPr>
            <a:spLocks noGrp="1"/>
          </p:cNvSpPr>
          <p:nvPr>
            <p:ph type="dt" sz="half" idx="10"/>
          </p:nvPr>
        </p:nvSpPr>
        <p:spPr>
          <a:xfrm>
            <a:off x="329243" y="6573158"/>
            <a:ext cx="2176272" cy="201168"/>
          </a:xfrm>
          <a:prstGeom prst="rect">
            <a:avLst/>
          </a:prstGeom>
        </p:spPr>
        <p:txBody>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pic>
        <p:nvPicPr>
          <p:cNvPr id="7" name="Picture 6" descr="DirectionalSellingLogo2.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88280" y="5794539"/>
            <a:ext cx="5217100" cy="788306"/>
          </a:xfrm>
          <a:prstGeom prst="rect">
            <a:avLst/>
          </a:prstGeom>
        </p:spPr>
      </p:pic>
      <p:sp>
        <p:nvSpPr>
          <p:cNvPr id="5" name="Footer Placeholder 4"/>
          <p:cNvSpPr>
            <a:spLocks noGrp="1"/>
          </p:cNvSpPr>
          <p:nvPr>
            <p:ph type="ftr" sz="quarter" idx="3"/>
          </p:nvPr>
        </p:nvSpPr>
        <p:spPr>
          <a:xfrm>
            <a:off x="394896" y="6514578"/>
            <a:ext cx="2785625" cy="274320"/>
          </a:xfrm>
          <a:prstGeom prst="rect">
            <a:avLst/>
          </a:prstGeom>
        </p:spPr>
        <p:txBody>
          <a:bodyPr vert="horz" lIns="91440" tIns="45720" rIns="91440" bIns="45720" rtlCol="0" anchor="ctr"/>
          <a:lstStyle>
            <a:lvl1pPr algn="ctr">
              <a:defRPr sz="1000" cap="all" spc="200" baseline="0">
                <a:solidFill>
                  <a:srgbClr val="FFFFFF"/>
                </a:solidFill>
              </a:defRPr>
            </a:lvl1pPr>
          </a:lstStyle>
          <a:p>
            <a:r>
              <a:rPr lang="en-US" dirty="0" smtClean="0"/>
              <a:t>© Sales Skills Audit Ltd</a:t>
            </a:r>
            <a:endParaRPr lang="en-US" dirty="0"/>
          </a:p>
        </p:txBody>
      </p:sp>
      <p:sp>
        <p:nvSpPr>
          <p:cNvPr id="6" name="Slide Number Placeholder 5"/>
          <p:cNvSpPr>
            <a:spLocks noGrp="1"/>
          </p:cNvSpPr>
          <p:nvPr>
            <p:ph type="sldNum" sz="quarter" idx="12"/>
          </p:nvPr>
        </p:nvSpPr>
        <p:spPr>
          <a:xfrm>
            <a:off x="1642240" y="5869241"/>
            <a:ext cx="386990" cy="386990"/>
          </a:xfrm>
        </p:spPr>
        <p:txBody>
          <a:bodyPr/>
          <a:lstStyle/>
          <a:p>
            <a:fld id="{1AD20DFC-E2D5-4BD6-B744-D8DEEAB5F7C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GB"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Footer Placeholder 4"/>
          <p:cNvSpPr>
            <a:spLocks noGrp="1"/>
          </p:cNvSpPr>
          <p:nvPr>
            <p:ph type="ftr" sz="quarter" idx="3"/>
          </p:nvPr>
        </p:nvSpPr>
        <p:spPr>
          <a:xfrm>
            <a:off x="822960" y="6558842"/>
            <a:ext cx="2336216"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n-US" smtClean="0"/>
              <a:t>© Sales Skills Audit Ltd</a:t>
            </a:r>
            <a:endParaRPr lang="en-US" dirty="0"/>
          </a:p>
        </p:txBody>
      </p:sp>
      <p:sp>
        <p:nvSpPr>
          <p:cNvPr id="6" name="Slide Number Placeholder 5"/>
          <p:cNvSpPr>
            <a:spLocks noGrp="1"/>
          </p:cNvSpPr>
          <p:nvPr>
            <p:ph type="sldNum" sz="quarter" idx="4"/>
          </p:nvPr>
        </p:nvSpPr>
        <p:spPr>
          <a:xfrm>
            <a:off x="435970" y="6446172"/>
            <a:ext cx="386990" cy="38699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AD20DFC-E2D5-4BD6-B744-D8DEEAB5F7C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Lst>
  <p:hf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370" y="1062182"/>
            <a:ext cx="5899727" cy="1039091"/>
          </a:xfrm>
        </p:spPr>
        <p:txBody>
          <a:bodyPr/>
          <a:lstStyle/>
          <a:p>
            <a:r>
              <a:rPr lang="en-GB" sz="4400" dirty="0" smtClean="0">
                <a:solidFill>
                  <a:schemeClr val="accent2">
                    <a:lumMod val="75000"/>
                  </a:schemeClr>
                </a:solidFill>
                <a:latin typeface="Calibri"/>
                <a:cs typeface="Calibri"/>
              </a:rPr>
              <a:t>3 Step </a:t>
            </a:r>
            <a:br>
              <a:rPr lang="en-GB" sz="4400" dirty="0" smtClean="0">
                <a:solidFill>
                  <a:schemeClr val="accent2">
                    <a:lumMod val="75000"/>
                  </a:schemeClr>
                </a:solidFill>
                <a:latin typeface="Calibri"/>
                <a:cs typeface="Calibri"/>
              </a:rPr>
            </a:br>
            <a:r>
              <a:rPr lang="en-GB" sz="4400" dirty="0" smtClean="0">
                <a:solidFill>
                  <a:schemeClr val="accent2">
                    <a:lumMod val="75000"/>
                  </a:schemeClr>
                </a:solidFill>
                <a:latin typeface="Calibri"/>
                <a:cs typeface="Calibri"/>
              </a:rPr>
              <a:t>Directional Selling</a:t>
            </a:r>
            <a:endParaRPr lang="en-GB" sz="4400" dirty="0">
              <a:solidFill>
                <a:schemeClr val="accent2">
                  <a:lumMod val="75000"/>
                </a:schemeClr>
              </a:solidFill>
              <a:latin typeface="Calibri"/>
              <a:cs typeface="Calibri"/>
            </a:endParaRPr>
          </a:p>
        </p:txBody>
      </p:sp>
      <p:pic>
        <p:nvPicPr>
          <p:cNvPr id="4" name="Picture 3" descr="DirectionalSellingLogo2.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7130" y="133011"/>
            <a:ext cx="3648366" cy="551269"/>
          </a:xfrm>
          <a:prstGeom prst="rect">
            <a:avLst/>
          </a:prstGeom>
        </p:spPr>
      </p:pic>
      <p:pic>
        <p:nvPicPr>
          <p:cNvPr id="6" name="Picture 5" descr="Sales Skills Audit logo WHITE.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1183" y="5036193"/>
            <a:ext cx="4366488" cy="1406349"/>
          </a:xfrm>
          <a:prstGeom prst="rect">
            <a:avLst/>
          </a:prstGeom>
        </p:spPr>
      </p:pic>
      <p:sp>
        <p:nvSpPr>
          <p:cNvPr id="3" name="TextBox 2"/>
          <p:cNvSpPr txBox="1"/>
          <p:nvPr/>
        </p:nvSpPr>
        <p:spPr>
          <a:xfrm>
            <a:off x="4491183" y="6581001"/>
            <a:ext cx="4366488" cy="276999"/>
          </a:xfrm>
          <a:prstGeom prst="rect">
            <a:avLst/>
          </a:prstGeom>
          <a:noFill/>
        </p:spPr>
        <p:txBody>
          <a:bodyPr wrap="square" rtlCol="0">
            <a:spAutoFit/>
          </a:bodyPr>
          <a:lstStyle/>
          <a:p>
            <a:pPr algn="ctr"/>
            <a:r>
              <a:rPr lang="en-US" sz="1200" dirty="0" smtClean="0">
                <a:solidFill>
                  <a:schemeClr val="bg1"/>
                </a:solidFill>
              </a:rPr>
              <a:t>Copyright Sales Skills Audit Ltd, 2020</a:t>
            </a:r>
            <a:endParaRPr lang="en-US" sz="1200" dirty="0">
              <a:solidFill>
                <a:schemeClr val="bg1"/>
              </a:solidFill>
            </a:endParaRPr>
          </a:p>
        </p:txBody>
      </p:sp>
    </p:spTree>
    <p:extLst>
      <p:ext uri="{BB962C8B-B14F-4D97-AF65-F5344CB8AC3E}">
        <p14:creationId xmlns:p14="http://schemas.microsoft.com/office/powerpoint/2010/main" val="11357323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simple steps</a:t>
            </a:r>
            <a:endParaRPr lang="en-US" dirty="0"/>
          </a:p>
        </p:txBody>
      </p:sp>
      <p:sp>
        <p:nvSpPr>
          <p:cNvPr id="3" name="Content Placeholder 2"/>
          <p:cNvSpPr>
            <a:spLocks noGrp="1"/>
          </p:cNvSpPr>
          <p:nvPr>
            <p:ph idx="1"/>
          </p:nvPr>
        </p:nvSpPr>
        <p:spPr>
          <a:xfrm>
            <a:off x="822960" y="1100628"/>
            <a:ext cx="7720676" cy="3579849"/>
          </a:xfrm>
        </p:spPr>
        <p:txBody>
          <a:bodyPr>
            <a:normAutofit fontScale="92500" lnSpcReduction="20000"/>
          </a:bodyPr>
          <a:lstStyle/>
          <a:p>
            <a:pPr marL="0" indent="0"/>
            <a:r>
              <a:rPr lang="en-GB" b="0" dirty="0">
                <a:latin typeface="Calibri"/>
                <a:cs typeface="Calibri"/>
              </a:rPr>
              <a:t>These three, simple steps can be applied to all styles of selling, no matter what </a:t>
            </a:r>
            <a:r>
              <a:rPr lang="en-GB" b="0" dirty="0" smtClean="0">
                <a:latin typeface="Calibri"/>
                <a:cs typeface="Calibri"/>
              </a:rPr>
              <a:t>sector you </a:t>
            </a:r>
            <a:r>
              <a:rPr lang="en-GB" b="0" dirty="0">
                <a:latin typeface="Calibri"/>
                <a:cs typeface="Calibri"/>
              </a:rPr>
              <a:t>are </a:t>
            </a:r>
            <a:r>
              <a:rPr lang="en-GB" b="0" dirty="0" smtClean="0">
                <a:latin typeface="Calibri"/>
                <a:cs typeface="Calibri"/>
              </a:rPr>
              <a:t>in:</a:t>
            </a:r>
          </a:p>
          <a:p>
            <a:pPr marL="0" indent="0"/>
            <a:endParaRPr lang="en-GB" b="0" dirty="0">
              <a:latin typeface="Calibri"/>
              <a:cs typeface="Calibri"/>
            </a:endParaRPr>
          </a:p>
          <a:p>
            <a:pPr marL="0" indent="0"/>
            <a:r>
              <a:rPr lang="en-GB" dirty="0">
                <a:solidFill>
                  <a:schemeClr val="accent2">
                    <a:lumMod val="75000"/>
                  </a:schemeClr>
                </a:solidFill>
                <a:latin typeface="Calibri"/>
                <a:cs typeface="Calibri"/>
              </a:rPr>
              <a:t>Step </a:t>
            </a:r>
            <a:r>
              <a:rPr lang="en-GB" dirty="0" smtClean="0">
                <a:solidFill>
                  <a:schemeClr val="accent2">
                    <a:lumMod val="75000"/>
                  </a:schemeClr>
                </a:solidFill>
                <a:latin typeface="Calibri"/>
                <a:cs typeface="Calibri"/>
              </a:rPr>
              <a:t>1 : </a:t>
            </a:r>
            <a:r>
              <a:rPr lang="en-GB" dirty="0">
                <a:solidFill>
                  <a:schemeClr val="accent2">
                    <a:lumMod val="75000"/>
                  </a:schemeClr>
                </a:solidFill>
                <a:latin typeface="Calibri"/>
                <a:cs typeface="Calibri"/>
              </a:rPr>
              <a:t>Qualify </a:t>
            </a:r>
            <a:r>
              <a:rPr lang="en-GB" dirty="0" smtClean="0">
                <a:solidFill>
                  <a:schemeClr val="accent2">
                    <a:lumMod val="75000"/>
                  </a:schemeClr>
                </a:solidFill>
                <a:latin typeface="Calibri"/>
                <a:cs typeface="Calibri"/>
              </a:rPr>
              <a:t>  </a:t>
            </a:r>
            <a:endParaRPr lang="en-GB" b="0" dirty="0" smtClean="0">
              <a:latin typeface="Calibri"/>
              <a:cs typeface="Calibri"/>
            </a:endParaRPr>
          </a:p>
          <a:p>
            <a:pPr marL="0" indent="0"/>
            <a:r>
              <a:rPr lang="en-GB" b="0" dirty="0" smtClean="0">
                <a:latin typeface="Calibri"/>
                <a:cs typeface="Calibri"/>
              </a:rPr>
              <a:t>Questions. Questions and more questions. What does your client do? Make sure to ask questions that relate to your line of business and will help find a match.</a:t>
            </a:r>
          </a:p>
          <a:p>
            <a:pPr marL="0" indent="0"/>
            <a:r>
              <a:rPr lang="en-GB" b="0" dirty="0">
                <a:latin typeface="Calibri"/>
                <a:cs typeface="Calibri"/>
              </a:rPr>
              <a:t> </a:t>
            </a:r>
          </a:p>
          <a:p>
            <a:pPr marL="0" indent="0"/>
            <a:r>
              <a:rPr lang="en-GB" dirty="0">
                <a:solidFill>
                  <a:srgbClr val="1F5FA0"/>
                </a:solidFill>
                <a:latin typeface="Calibri"/>
                <a:cs typeface="Calibri"/>
              </a:rPr>
              <a:t>Step </a:t>
            </a:r>
            <a:r>
              <a:rPr lang="en-GB" dirty="0" smtClean="0">
                <a:solidFill>
                  <a:srgbClr val="1F5FA0"/>
                </a:solidFill>
                <a:latin typeface="Calibri"/>
                <a:cs typeface="Calibri"/>
              </a:rPr>
              <a:t>2 : Matching</a:t>
            </a:r>
          </a:p>
          <a:p>
            <a:pPr marL="0" indent="0"/>
            <a:r>
              <a:rPr lang="en-GB" b="0" dirty="0" smtClean="0">
                <a:latin typeface="Calibri"/>
                <a:cs typeface="Calibri"/>
              </a:rPr>
              <a:t>Do </a:t>
            </a:r>
            <a:r>
              <a:rPr lang="en-GB" b="0" dirty="0">
                <a:latin typeface="Calibri"/>
                <a:cs typeface="Calibri"/>
              </a:rPr>
              <a:t>any of these ‘needs’ match your product or service solution?  Only now is the time to reveal and explain how they meet these ‘need’ requirements.</a:t>
            </a:r>
          </a:p>
          <a:p>
            <a:pPr marL="0" indent="0"/>
            <a:r>
              <a:rPr lang="en-GB" b="0" dirty="0">
                <a:latin typeface="Calibri"/>
                <a:cs typeface="Calibri"/>
              </a:rPr>
              <a:t> </a:t>
            </a:r>
          </a:p>
          <a:p>
            <a:pPr marL="0" indent="0"/>
            <a:r>
              <a:rPr lang="en-GB" dirty="0">
                <a:solidFill>
                  <a:srgbClr val="1F5FA0"/>
                </a:solidFill>
                <a:latin typeface="Calibri"/>
                <a:cs typeface="Calibri"/>
              </a:rPr>
              <a:t>Step </a:t>
            </a:r>
            <a:r>
              <a:rPr lang="en-GB" dirty="0" smtClean="0">
                <a:solidFill>
                  <a:srgbClr val="1F5FA0"/>
                </a:solidFill>
                <a:latin typeface="Calibri"/>
                <a:cs typeface="Calibri"/>
              </a:rPr>
              <a:t>3: Closing</a:t>
            </a:r>
          </a:p>
          <a:p>
            <a:pPr marL="0" indent="0"/>
            <a:r>
              <a:rPr lang="en-GB" b="0" dirty="0" smtClean="0">
                <a:latin typeface="Calibri"/>
                <a:cs typeface="Calibri"/>
              </a:rPr>
              <a:t>With </a:t>
            </a:r>
            <a:r>
              <a:rPr lang="en-GB" b="0" dirty="0">
                <a:latin typeface="Calibri"/>
                <a:cs typeface="Calibri"/>
              </a:rPr>
              <a:t>your ‘matches’ identified, the close should be auto-intuitive. Asking for the business should make sense to both parties</a:t>
            </a:r>
            <a:r>
              <a:rPr lang="en-GB" b="0" dirty="0" smtClean="0">
                <a:latin typeface="Calibri"/>
                <a:cs typeface="Calibri"/>
              </a:rPr>
              <a:t>.</a:t>
            </a:r>
            <a:endParaRPr lang="en-GB" b="0" dirty="0">
              <a:latin typeface="Calibri"/>
              <a:cs typeface="Calibri"/>
            </a:endParaRPr>
          </a:p>
        </p:txBody>
      </p:sp>
      <p:sp>
        <p:nvSpPr>
          <p:cNvPr id="4" name="Footer Placeholder 3"/>
          <p:cNvSpPr>
            <a:spLocks noGrp="1"/>
          </p:cNvSpPr>
          <p:nvPr>
            <p:ph type="ftr" sz="quarter" idx="3"/>
          </p:nvPr>
        </p:nvSpPr>
        <p:spPr/>
        <p:txBody>
          <a:bodyPr/>
          <a:lstStyle/>
          <a:p>
            <a:r>
              <a:rPr lang="en-US" smtClean="0"/>
              <a:t>© Sales Skills Audit Ltd</a:t>
            </a:r>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2</a:t>
            </a:fld>
            <a:endParaRPr lang="en-US" dirty="0"/>
          </a:p>
        </p:txBody>
      </p:sp>
    </p:spTree>
    <p:extLst>
      <p:ext uri="{BB962C8B-B14F-4D97-AF65-F5344CB8AC3E}">
        <p14:creationId xmlns:p14="http://schemas.microsoft.com/office/powerpoint/2010/main" val="20788422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Directional Selling path</a:t>
            </a:r>
            <a:endParaRPr lang="en-US" dirty="0"/>
          </a:p>
        </p:txBody>
      </p:sp>
      <p:sp>
        <p:nvSpPr>
          <p:cNvPr id="3" name="Content Placeholder 2"/>
          <p:cNvSpPr>
            <a:spLocks noGrp="1"/>
          </p:cNvSpPr>
          <p:nvPr>
            <p:ph idx="1"/>
          </p:nvPr>
        </p:nvSpPr>
        <p:spPr>
          <a:xfrm>
            <a:off x="822959" y="1100628"/>
            <a:ext cx="7652867" cy="1350899"/>
          </a:xfrm>
        </p:spPr>
        <p:txBody>
          <a:bodyPr>
            <a:normAutofit/>
          </a:bodyPr>
          <a:lstStyle/>
          <a:p>
            <a:pPr marL="0" indent="0"/>
            <a:r>
              <a:rPr lang="en-GB" b="0" dirty="0">
                <a:latin typeface="Calibri"/>
                <a:cs typeface="Calibri"/>
              </a:rPr>
              <a:t>During the career of a sales professional, we pick up little suitcases of information and experiential </a:t>
            </a:r>
            <a:r>
              <a:rPr lang="en-GB" b="0" dirty="0" smtClean="0">
                <a:latin typeface="Calibri"/>
                <a:cs typeface="Calibri"/>
              </a:rPr>
              <a:t>memories, both techniques and previous meetings.</a:t>
            </a:r>
            <a:endParaRPr lang="en-GB" b="0" dirty="0">
              <a:latin typeface="Calibri"/>
              <a:cs typeface="Calibri"/>
            </a:endParaRPr>
          </a:p>
          <a:p>
            <a:pPr marL="0" indent="0"/>
            <a:r>
              <a:rPr lang="en-GB" b="0" dirty="0" smtClean="0">
                <a:latin typeface="Calibri"/>
                <a:cs typeface="Calibri"/>
              </a:rPr>
              <a:t>Your style may change over the years but always stick to the fundamentals, the Directional Selling 3 steps</a:t>
            </a:r>
          </a:p>
        </p:txBody>
      </p:sp>
      <p:pic>
        <p:nvPicPr>
          <p:cNvPr id="4" name="Picture 3" descr="Directional Path 1.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392" y="2525366"/>
            <a:ext cx="8125062" cy="1386831"/>
          </a:xfrm>
          <a:prstGeom prst="rect">
            <a:avLst/>
          </a:prstGeom>
        </p:spPr>
      </p:pic>
      <p:sp>
        <p:nvSpPr>
          <p:cNvPr id="5" name="Content Placeholder 2"/>
          <p:cNvSpPr txBox="1">
            <a:spLocks/>
          </p:cNvSpPr>
          <p:nvPr/>
        </p:nvSpPr>
        <p:spPr>
          <a:xfrm>
            <a:off x="822960" y="3912197"/>
            <a:ext cx="7652867" cy="990557"/>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r>
              <a:rPr lang="en-GB" b="0" dirty="0" smtClean="0">
                <a:latin typeface="Calibri"/>
                <a:cs typeface="Calibri"/>
              </a:rPr>
              <a:t>Note the importance of Qualifying, 70%. Get this right and matching will be easy and closing with fewer or no objections. Always keep track of where </a:t>
            </a:r>
            <a:r>
              <a:rPr lang="en-GB" dirty="0" smtClean="0">
                <a:latin typeface="Calibri"/>
                <a:cs typeface="Calibri"/>
              </a:rPr>
              <a:t>you</a:t>
            </a:r>
            <a:r>
              <a:rPr lang="en-GB" b="0" dirty="0" smtClean="0">
                <a:latin typeface="Calibri"/>
                <a:cs typeface="Calibri"/>
              </a:rPr>
              <a:t> are on this path during the sale to avoid derailment by distractions.</a:t>
            </a:r>
          </a:p>
        </p:txBody>
      </p:sp>
      <p:sp>
        <p:nvSpPr>
          <p:cNvPr id="6" name="Footer Placeholder 5"/>
          <p:cNvSpPr>
            <a:spLocks noGrp="1"/>
          </p:cNvSpPr>
          <p:nvPr>
            <p:ph type="ftr" sz="quarter" idx="3"/>
          </p:nvPr>
        </p:nvSpPr>
        <p:spPr/>
        <p:txBody>
          <a:bodyPr/>
          <a:lstStyle/>
          <a:p>
            <a:r>
              <a:rPr lang="en-US" smtClean="0"/>
              <a:t>© Sales Skills Audit Ltd</a:t>
            </a:r>
            <a:endParaRPr lang="en-US" dirty="0"/>
          </a:p>
        </p:txBody>
      </p:sp>
      <p:sp>
        <p:nvSpPr>
          <p:cNvPr id="7" name="Slide Number Placeholder 6"/>
          <p:cNvSpPr>
            <a:spLocks noGrp="1"/>
          </p:cNvSpPr>
          <p:nvPr>
            <p:ph type="sldNum" sz="quarter" idx="12"/>
          </p:nvPr>
        </p:nvSpPr>
        <p:spPr/>
        <p:txBody>
          <a:bodyPr/>
          <a:lstStyle/>
          <a:p>
            <a:fld id="{1AD20DFC-E2D5-4BD6-B744-D8DEEAB5F7C2}" type="slidenum">
              <a:rPr lang="en-US" smtClean="0"/>
              <a:pPr/>
              <a:t>3</a:t>
            </a:fld>
            <a:endParaRPr lang="en-US" dirty="0"/>
          </a:p>
        </p:txBody>
      </p:sp>
    </p:spTree>
    <p:extLst>
      <p:ext uri="{BB962C8B-B14F-4D97-AF65-F5344CB8AC3E}">
        <p14:creationId xmlns:p14="http://schemas.microsoft.com/office/powerpoint/2010/main" val="3863170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Qualifying </a:t>
            </a:r>
            <a:r>
              <a:rPr lang="mr-IN" dirty="0" smtClean="0"/>
              <a:t>–</a:t>
            </a:r>
            <a:r>
              <a:rPr lang="en-US" dirty="0" smtClean="0"/>
              <a:t> 70%</a:t>
            </a:r>
            <a:endParaRPr lang="en-US" dirty="0"/>
          </a:p>
        </p:txBody>
      </p:sp>
      <p:sp>
        <p:nvSpPr>
          <p:cNvPr id="3" name="Content Placeholder 2"/>
          <p:cNvSpPr>
            <a:spLocks noGrp="1"/>
          </p:cNvSpPr>
          <p:nvPr>
            <p:ph idx="1"/>
          </p:nvPr>
        </p:nvSpPr>
        <p:spPr/>
        <p:txBody>
          <a:bodyPr/>
          <a:lstStyle/>
          <a:p>
            <a:r>
              <a:rPr lang="en-US" dirty="0" smtClean="0">
                <a:latin typeface="Calibri"/>
                <a:cs typeface="Calibri"/>
              </a:rPr>
              <a:t>Qualifying is the most important of the three steps. It will allow you to:</a:t>
            </a:r>
          </a:p>
          <a:p>
            <a:pPr>
              <a:buFont typeface="Arial"/>
              <a:buChar char="•"/>
            </a:pPr>
            <a:r>
              <a:rPr lang="en-US" b="0" dirty="0" smtClean="0">
                <a:latin typeface="Calibri"/>
                <a:cs typeface="Calibri"/>
              </a:rPr>
              <a:t>Identify opportunities</a:t>
            </a:r>
          </a:p>
          <a:p>
            <a:pPr>
              <a:buFont typeface="Arial"/>
              <a:buChar char="•"/>
            </a:pPr>
            <a:r>
              <a:rPr lang="en-US" b="0" dirty="0" smtClean="0">
                <a:latin typeface="Calibri"/>
                <a:cs typeface="Calibri"/>
              </a:rPr>
              <a:t>Document matches of client needs with your product or service</a:t>
            </a:r>
          </a:p>
          <a:p>
            <a:pPr>
              <a:buFont typeface="Arial"/>
              <a:buChar char="•"/>
            </a:pPr>
            <a:r>
              <a:rPr lang="en-US" b="0" dirty="0" smtClean="0">
                <a:latin typeface="Calibri"/>
                <a:cs typeface="Calibri"/>
              </a:rPr>
              <a:t>Ensure you do not </a:t>
            </a:r>
            <a:r>
              <a:rPr lang="en-US" b="0" dirty="0" err="1" smtClean="0">
                <a:latin typeface="Calibri"/>
                <a:cs typeface="Calibri"/>
              </a:rPr>
              <a:t>mis</a:t>
            </a:r>
            <a:r>
              <a:rPr lang="en-US" b="0" dirty="0" smtClean="0">
                <a:latin typeface="Calibri"/>
                <a:cs typeface="Calibri"/>
              </a:rPr>
              <a:t>-sell</a:t>
            </a:r>
          </a:p>
          <a:p>
            <a:pPr>
              <a:buFont typeface="Arial"/>
              <a:buChar char="•"/>
            </a:pPr>
            <a:r>
              <a:rPr lang="en-US" b="0" dirty="0" smtClean="0">
                <a:latin typeface="Calibri"/>
                <a:cs typeface="Calibri"/>
              </a:rPr>
              <a:t>Make the whole process enjoyable</a:t>
            </a:r>
          </a:p>
          <a:p>
            <a:pPr marL="0" indent="0"/>
            <a:endParaRPr lang="en-US" b="0" dirty="0">
              <a:latin typeface="Calibri"/>
              <a:cs typeface="Calibri"/>
            </a:endParaRPr>
          </a:p>
          <a:p>
            <a:pPr marL="0" indent="0"/>
            <a:r>
              <a:rPr lang="en-US" dirty="0" smtClean="0">
                <a:latin typeface="Calibri"/>
                <a:cs typeface="Calibri"/>
              </a:rPr>
              <a:t>Whilst qualifying:</a:t>
            </a:r>
            <a:endParaRPr lang="en-US" b="0" dirty="0" smtClean="0">
              <a:latin typeface="Calibri"/>
              <a:cs typeface="Calibri"/>
            </a:endParaRPr>
          </a:p>
          <a:p>
            <a:pPr marL="285750" indent="-285750">
              <a:buFont typeface="Arial"/>
              <a:buChar char="•"/>
            </a:pPr>
            <a:r>
              <a:rPr lang="en-US" b="0" dirty="0" smtClean="0">
                <a:latin typeface="Calibri"/>
                <a:cs typeface="Calibri"/>
              </a:rPr>
              <a:t>Share the notes with the client and </a:t>
            </a:r>
            <a:r>
              <a:rPr lang="en-US" b="0" u="sng" dirty="0" smtClean="0">
                <a:latin typeface="Calibri"/>
                <a:cs typeface="Calibri"/>
              </a:rPr>
              <a:t>underline</a:t>
            </a:r>
            <a:r>
              <a:rPr lang="en-US" b="0" dirty="0" smtClean="0">
                <a:latin typeface="Calibri"/>
                <a:cs typeface="Calibri"/>
              </a:rPr>
              <a:t> points of importance</a:t>
            </a:r>
          </a:p>
          <a:p>
            <a:pPr marL="285750" indent="-285750">
              <a:buFont typeface="Arial"/>
              <a:buChar char="•"/>
            </a:pPr>
            <a:r>
              <a:rPr lang="en-US" b="0" dirty="0" smtClean="0">
                <a:latin typeface="Calibri"/>
                <a:cs typeface="Calibri"/>
              </a:rPr>
              <a:t>Use them to sum up and concur nothing has been missed</a:t>
            </a:r>
            <a:endParaRPr lang="en-US" b="0" dirty="0">
              <a:latin typeface="Calibri"/>
              <a:cs typeface="Calibri"/>
            </a:endParaRPr>
          </a:p>
        </p:txBody>
      </p:sp>
      <p:sp>
        <p:nvSpPr>
          <p:cNvPr id="4" name="Footer Placeholder 3"/>
          <p:cNvSpPr>
            <a:spLocks noGrp="1"/>
          </p:cNvSpPr>
          <p:nvPr>
            <p:ph type="ftr" sz="quarter" idx="3"/>
          </p:nvPr>
        </p:nvSpPr>
        <p:spPr/>
        <p:txBody>
          <a:bodyPr/>
          <a:lstStyle/>
          <a:p>
            <a:r>
              <a:rPr lang="en-US" smtClean="0"/>
              <a:t>© Sales Skills Audit Ltd</a:t>
            </a:r>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4</a:t>
            </a:fld>
            <a:endParaRPr lang="en-US" dirty="0"/>
          </a:p>
        </p:txBody>
      </p:sp>
    </p:spTree>
    <p:extLst>
      <p:ext uri="{BB962C8B-B14F-4D97-AF65-F5344CB8AC3E}">
        <p14:creationId xmlns:p14="http://schemas.microsoft.com/office/powerpoint/2010/main" val="40180420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Matching </a:t>
            </a:r>
            <a:r>
              <a:rPr lang="mr-IN" dirty="0"/>
              <a:t>–</a:t>
            </a:r>
            <a:r>
              <a:rPr lang="en-US" dirty="0"/>
              <a:t> 20%</a:t>
            </a:r>
          </a:p>
        </p:txBody>
      </p:sp>
      <p:sp>
        <p:nvSpPr>
          <p:cNvPr id="3" name="Content Placeholder 2"/>
          <p:cNvSpPr>
            <a:spLocks noGrp="1"/>
          </p:cNvSpPr>
          <p:nvPr>
            <p:ph idx="1"/>
          </p:nvPr>
        </p:nvSpPr>
        <p:spPr/>
        <p:txBody>
          <a:bodyPr/>
          <a:lstStyle/>
          <a:p>
            <a:r>
              <a:rPr lang="en-US" b="0" dirty="0">
                <a:latin typeface="Calibri"/>
                <a:cs typeface="Calibri"/>
              </a:rPr>
              <a:t>Now it is your turn to do the speaking, show them what you have got:</a:t>
            </a:r>
          </a:p>
          <a:p>
            <a:pPr>
              <a:buFont typeface="Arial"/>
              <a:buChar char="•"/>
            </a:pPr>
            <a:r>
              <a:rPr lang="en-US" b="0" dirty="0">
                <a:latin typeface="Calibri"/>
                <a:cs typeface="Calibri"/>
              </a:rPr>
              <a:t>Use your notes throughout this </a:t>
            </a:r>
            <a:r>
              <a:rPr lang="en-US" b="0" dirty="0" smtClean="0">
                <a:latin typeface="Calibri"/>
                <a:cs typeface="Calibri"/>
              </a:rPr>
              <a:t>step</a:t>
            </a:r>
            <a:endParaRPr lang="en-US" dirty="0" smtClean="0"/>
          </a:p>
          <a:p>
            <a:pPr>
              <a:buFont typeface="Arial"/>
              <a:buChar char="•"/>
            </a:pPr>
            <a:r>
              <a:rPr lang="en-US" b="0" dirty="0" smtClean="0">
                <a:latin typeface="Calibri"/>
                <a:cs typeface="Calibri"/>
              </a:rPr>
              <a:t>Further </a:t>
            </a:r>
            <a:r>
              <a:rPr lang="en-US" u="sng" dirty="0" smtClean="0">
                <a:latin typeface="Calibri"/>
                <a:cs typeface="Calibri"/>
              </a:rPr>
              <a:t>underline/highlight </a:t>
            </a:r>
            <a:r>
              <a:rPr lang="en-US" b="0" dirty="0" smtClean="0">
                <a:latin typeface="Calibri"/>
                <a:cs typeface="Calibri"/>
              </a:rPr>
              <a:t>strong matches</a:t>
            </a:r>
          </a:p>
          <a:p>
            <a:pPr>
              <a:buFont typeface="Arial"/>
              <a:buChar char="•"/>
            </a:pPr>
            <a:r>
              <a:rPr lang="en-US" b="0" dirty="0" smtClean="0">
                <a:latin typeface="Calibri"/>
                <a:cs typeface="Calibri"/>
              </a:rPr>
              <a:t>Involve the client with your thinking and logic</a:t>
            </a:r>
          </a:p>
          <a:p>
            <a:pPr>
              <a:buFont typeface="Arial"/>
              <a:buChar char="•"/>
            </a:pPr>
            <a:r>
              <a:rPr lang="en-US" b="0" dirty="0" smtClean="0">
                <a:latin typeface="Calibri"/>
                <a:cs typeface="Calibri"/>
              </a:rPr>
              <a:t>Test close with language such as “</a:t>
            </a:r>
            <a:r>
              <a:rPr lang="en-US" b="0" i="1" dirty="0" smtClean="0">
                <a:latin typeface="Calibri"/>
                <a:cs typeface="Calibri"/>
              </a:rPr>
              <a:t>do you see</a:t>
            </a:r>
            <a:r>
              <a:rPr lang="en-US" b="0" dirty="0" smtClean="0">
                <a:latin typeface="Calibri"/>
                <a:cs typeface="Calibri"/>
              </a:rPr>
              <a:t>” and “</a:t>
            </a:r>
            <a:r>
              <a:rPr lang="en-US" b="0" i="1" dirty="0" smtClean="0">
                <a:latin typeface="Calibri"/>
                <a:cs typeface="Calibri"/>
              </a:rPr>
              <a:t>do you agree</a:t>
            </a:r>
            <a:r>
              <a:rPr lang="en-US" b="0" dirty="0" smtClean="0">
                <a:latin typeface="Calibri"/>
                <a:cs typeface="Calibri"/>
              </a:rPr>
              <a:t>”</a:t>
            </a:r>
          </a:p>
          <a:p>
            <a:pPr>
              <a:buFont typeface="Arial"/>
              <a:buChar char="•"/>
            </a:pPr>
            <a:r>
              <a:rPr lang="en-US" b="0" dirty="0" smtClean="0">
                <a:latin typeface="Calibri"/>
                <a:cs typeface="Calibri"/>
              </a:rPr>
              <a:t>Number match priorities for more complex sales</a:t>
            </a:r>
          </a:p>
          <a:p>
            <a:pPr marL="0" indent="0"/>
            <a:endParaRPr lang="en-US" b="0" dirty="0">
              <a:latin typeface="Calibri"/>
              <a:cs typeface="Calibri"/>
            </a:endParaRPr>
          </a:p>
          <a:p>
            <a:pPr marL="0" indent="0"/>
            <a:r>
              <a:rPr lang="en-US" b="0" dirty="0" smtClean="0">
                <a:latin typeface="Calibri"/>
                <a:cs typeface="Calibri"/>
              </a:rPr>
              <a:t>Whist matching use these test close questions to ensure the client is moving along the Directional Selling path with you. </a:t>
            </a:r>
            <a:endParaRPr lang="en-US" b="0" dirty="0">
              <a:latin typeface="Calibri"/>
              <a:cs typeface="Calibri"/>
            </a:endParaRPr>
          </a:p>
        </p:txBody>
      </p:sp>
      <p:sp>
        <p:nvSpPr>
          <p:cNvPr id="4" name="Footer Placeholder 3"/>
          <p:cNvSpPr>
            <a:spLocks noGrp="1"/>
          </p:cNvSpPr>
          <p:nvPr>
            <p:ph type="ftr" sz="quarter" idx="3"/>
          </p:nvPr>
        </p:nvSpPr>
        <p:spPr/>
        <p:txBody>
          <a:bodyPr/>
          <a:lstStyle/>
          <a:p>
            <a:r>
              <a:rPr lang="en-US" smtClean="0"/>
              <a:t>© Sales Skills Audit Ltd</a:t>
            </a:r>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5</a:t>
            </a:fld>
            <a:endParaRPr lang="en-US" dirty="0"/>
          </a:p>
        </p:txBody>
      </p:sp>
    </p:spTree>
    <p:extLst>
      <p:ext uri="{BB962C8B-B14F-4D97-AF65-F5344CB8AC3E}">
        <p14:creationId xmlns:p14="http://schemas.microsoft.com/office/powerpoint/2010/main" val="4446805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t>
            </a:r>
            <a:r>
              <a:rPr lang="mr-IN" dirty="0" smtClean="0"/>
              <a:t>–</a:t>
            </a:r>
            <a:r>
              <a:rPr lang="en-US" dirty="0" smtClean="0"/>
              <a:t> 10%</a:t>
            </a:r>
            <a:endParaRPr lang="en-US" dirty="0"/>
          </a:p>
        </p:txBody>
      </p:sp>
      <p:sp>
        <p:nvSpPr>
          <p:cNvPr id="3" name="Content Placeholder 2"/>
          <p:cNvSpPr>
            <a:spLocks noGrp="1"/>
          </p:cNvSpPr>
          <p:nvPr>
            <p:ph idx="1"/>
          </p:nvPr>
        </p:nvSpPr>
        <p:spPr/>
        <p:txBody>
          <a:bodyPr>
            <a:normAutofit lnSpcReduction="10000"/>
          </a:bodyPr>
          <a:lstStyle/>
          <a:p>
            <a:r>
              <a:rPr lang="en-US" b="0" dirty="0" smtClean="0">
                <a:latin typeface="Calibri"/>
                <a:cs typeface="Calibri"/>
              </a:rPr>
              <a:t>With the first two steps completed correctly, this should be straightforward:</a:t>
            </a:r>
          </a:p>
          <a:p>
            <a:pPr>
              <a:buFont typeface="Arial"/>
              <a:buChar char="•"/>
            </a:pPr>
            <a:r>
              <a:rPr lang="en-GB" b="0" i="1" dirty="0">
                <a:latin typeface="Calibri"/>
                <a:cs typeface="Calibri"/>
              </a:rPr>
              <a:t>So, based on what we’ve just discussed, do you agree that this is the right product for you</a:t>
            </a:r>
            <a:r>
              <a:rPr lang="en-GB" b="0" i="1" dirty="0" smtClean="0">
                <a:latin typeface="Calibri"/>
                <a:cs typeface="Calibri"/>
              </a:rPr>
              <a:t>?</a:t>
            </a:r>
          </a:p>
          <a:p>
            <a:pPr>
              <a:buFont typeface="Arial"/>
              <a:buChar char="•"/>
            </a:pPr>
            <a:r>
              <a:rPr lang="en-GB" b="0" i="1" dirty="0">
                <a:latin typeface="Calibri"/>
                <a:cs typeface="Calibri"/>
              </a:rPr>
              <a:t>So, now that we know which machine will do the job, we just need to decide on which model you prefer. Do you want the single or twin port</a:t>
            </a:r>
            <a:r>
              <a:rPr lang="en-GB" b="0" i="1" dirty="0" smtClean="0">
                <a:latin typeface="Calibri"/>
                <a:cs typeface="Calibri"/>
              </a:rPr>
              <a:t>?</a:t>
            </a:r>
            <a:r>
              <a:rPr lang="en-GB" b="0" dirty="0" smtClean="0">
                <a:latin typeface="Calibri"/>
                <a:cs typeface="Calibri"/>
              </a:rPr>
              <a:t> </a:t>
            </a:r>
            <a:r>
              <a:rPr lang="en-GB" b="0" dirty="0" smtClean="0">
                <a:solidFill>
                  <a:schemeClr val="accent2">
                    <a:lumMod val="75000"/>
                  </a:schemeClr>
                </a:solidFill>
                <a:latin typeface="Calibri"/>
                <a:cs typeface="Calibri"/>
              </a:rPr>
              <a:t>[the alternative close]</a:t>
            </a:r>
          </a:p>
          <a:p>
            <a:pPr>
              <a:buFont typeface="Arial"/>
              <a:buChar char="•"/>
            </a:pPr>
            <a:r>
              <a:rPr lang="en-GB" b="0" dirty="0">
                <a:latin typeface="Calibri"/>
                <a:cs typeface="Calibri"/>
              </a:rPr>
              <a:t>“</a:t>
            </a:r>
            <a:r>
              <a:rPr lang="en-GB" b="0" i="1" dirty="0">
                <a:latin typeface="Calibri"/>
                <a:cs typeface="Calibri"/>
              </a:rPr>
              <a:t>Great, I’ll raise an order and get you locked in</a:t>
            </a:r>
            <a:r>
              <a:rPr lang="en-GB" b="0" dirty="0">
                <a:latin typeface="Calibri"/>
                <a:cs typeface="Calibri"/>
              </a:rPr>
              <a:t>.</a:t>
            </a:r>
            <a:r>
              <a:rPr lang="en-GB" b="0" dirty="0" smtClean="0">
                <a:latin typeface="Calibri"/>
                <a:cs typeface="Calibri"/>
              </a:rPr>
              <a:t>”</a:t>
            </a:r>
            <a:r>
              <a:rPr lang="en-US" b="0" dirty="0" smtClean="0">
                <a:latin typeface="Calibri"/>
                <a:cs typeface="Calibri"/>
              </a:rPr>
              <a:t> </a:t>
            </a:r>
            <a:r>
              <a:rPr lang="en-US" b="0" dirty="0" smtClean="0">
                <a:solidFill>
                  <a:srgbClr val="1F5FA0"/>
                </a:solidFill>
                <a:latin typeface="Calibri"/>
                <a:cs typeface="Calibri"/>
              </a:rPr>
              <a:t>[the assumptive close]</a:t>
            </a:r>
          </a:p>
          <a:p>
            <a:pPr>
              <a:buFont typeface="Arial"/>
              <a:buChar char="•"/>
            </a:pPr>
            <a:endParaRPr lang="en-US" b="0" dirty="0">
              <a:solidFill>
                <a:srgbClr val="1F5FA0"/>
              </a:solidFill>
              <a:latin typeface="Calibri"/>
              <a:cs typeface="Calibri"/>
            </a:endParaRPr>
          </a:p>
          <a:p>
            <a:pPr marL="0" indent="0"/>
            <a:r>
              <a:rPr lang="en-US" b="0" dirty="0" smtClean="0">
                <a:latin typeface="Calibri"/>
                <a:cs typeface="Calibri"/>
              </a:rPr>
              <a:t>If you’ve followed the Directional Selling path, closing should flow naturally:</a:t>
            </a:r>
          </a:p>
          <a:p>
            <a:pPr marL="285750" indent="-285750">
              <a:buFont typeface="Arial"/>
              <a:buChar char="•"/>
            </a:pPr>
            <a:r>
              <a:rPr lang="en-GB" b="0" dirty="0" smtClean="0">
                <a:latin typeface="Calibri"/>
                <a:cs typeface="Calibri"/>
              </a:rPr>
              <a:t>Once the client has chosen lock them in</a:t>
            </a:r>
          </a:p>
          <a:p>
            <a:pPr marL="285750" indent="-285750">
              <a:buFont typeface="Arial"/>
              <a:buChar char="•"/>
            </a:pPr>
            <a:r>
              <a:rPr lang="en-GB" b="0" dirty="0" smtClean="0">
                <a:latin typeface="Calibri"/>
                <a:cs typeface="Calibri"/>
              </a:rPr>
              <a:t>Stop selling and raise the order</a:t>
            </a:r>
          </a:p>
          <a:p>
            <a:pPr marL="285750" indent="-285750">
              <a:buFont typeface="Arial"/>
              <a:buChar char="•"/>
            </a:pPr>
            <a:r>
              <a:rPr lang="en-GB" b="0" dirty="0" smtClean="0">
                <a:latin typeface="Calibri"/>
                <a:cs typeface="Calibri"/>
              </a:rPr>
              <a:t>Don’t over-sell</a:t>
            </a:r>
            <a:endParaRPr lang="en-GB" b="0" dirty="0">
              <a:latin typeface="Calibri"/>
              <a:cs typeface="Calibri"/>
            </a:endParaRPr>
          </a:p>
        </p:txBody>
      </p:sp>
      <p:sp>
        <p:nvSpPr>
          <p:cNvPr id="4" name="Footer Placeholder 3"/>
          <p:cNvSpPr>
            <a:spLocks noGrp="1"/>
          </p:cNvSpPr>
          <p:nvPr>
            <p:ph type="ftr" sz="quarter" idx="3"/>
          </p:nvPr>
        </p:nvSpPr>
        <p:spPr/>
        <p:txBody>
          <a:bodyPr/>
          <a:lstStyle/>
          <a:p>
            <a:r>
              <a:rPr lang="en-US" smtClean="0"/>
              <a:t>© Sales Skills Audit Ltd</a:t>
            </a:r>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6</a:t>
            </a:fld>
            <a:endParaRPr lang="en-US" dirty="0"/>
          </a:p>
        </p:txBody>
      </p:sp>
    </p:spTree>
    <p:extLst>
      <p:ext uri="{BB962C8B-B14F-4D97-AF65-F5344CB8AC3E}">
        <p14:creationId xmlns:p14="http://schemas.microsoft.com/office/powerpoint/2010/main" val="209758010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Stick to the directional selling path</a:t>
            </a:r>
            <a:endParaRPr lang="en-US" dirty="0"/>
          </a:p>
        </p:txBody>
      </p:sp>
      <p:sp>
        <p:nvSpPr>
          <p:cNvPr id="3" name="Content Placeholder 2"/>
          <p:cNvSpPr>
            <a:spLocks noGrp="1"/>
          </p:cNvSpPr>
          <p:nvPr>
            <p:ph idx="1"/>
          </p:nvPr>
        </p:nvSpPr>
        <p:spPr>
          <a:xfrm>
            <a:off x="822960" y="1100628"/>
            <a:ext cx="7520940" cy="1514701"/>
          </a:xfrm>
        </p:spPr>
        <p:txBody>
          <a:bodyPr/>
          <a:lstStyle/>
          <a:p>
            <a:pPr marL="0" indent="0"/>
            <a:r>
              <a:rPr lang="en-US" b="0" dirty="0" smtClean="0">
                <a:latin typeface="Calibri"/>
                <a:cs typeface="Calibri"/>
              </a:rPr>
              <a:t>Every meeting is different, you will have to stay sharp to keep on the path. </a:t>
            </a:r>
          </a:p>
          <a:p>
            <a:pPr marL="0" indent="0"/>
            <a:r>
              <a:rPr lang="en-US" b="0" dirty="0" smtClean="0">
                <a:latin typeface="Calibri"/>
                <a:cs typeface="Calibri"/>
              </a:rPr>
              <a:t>When a client greets you with “</a:t>
            </a:r>
            <a:r>
              <a:rPr lang="en-US" b="0" i="1" dirty="0" smtClean="0">
                <a:latin typeface="Calibri"/>
                <a:cs typeface="Calibri"/>
              </a:rPr>
              <a:t>Okay, 10 minutes, what you got?</a:t>
            </a:r>
            <a:r>
              <a:rPr lang="en-US" b="0" dirty="0" smtClean="0">
                <a:latin typeface="Calibri"/>
                <a:cs typeface="Calibri"/>
              </a:rPr>
              <a:t>” you need to get them back on the path with you</a:t>
            </a:r>
            <a:r>
              <a:rPr lang="mr-IN" b="0" dirty="0" smtClean="0">
                <a:latin typeface="Calibri"/>
                <a:cs typeface="Calibri"/>
              </a:rPr>
              <a:t>…</a:t>
            </a:r>
            <a:r>
              <a:rPr lang="en-GB" b="0" dirty="0" smtClean="0">
                <a:latin typeface="Calibri"/>
                <a:cs typeface="Calibri"/>
              </a:rPr>
              <a:t> “</a:t>
            </a:r>
            <a:r>
              <a:rPr lang="en-GB" b="0" i="1" dirty="0">
                <a:latin typeface="Calibri"/>
                <a:cs typeface="Calibri"/>
              </a:rPr>
              <a:t>Sure, but let me just ask a few questions first so that I show you the right </a:t>
            </a:r>
            <a:r>
              <a:rPr lang="en-GB" b="0" i="1" dirty="0" smtClean="0">
                <a:latin typeface="Calibri"/>
                <a:cs typeface="Calibri"/>
              </a:rPr>
              <a:t>ones.”</a:t>
            </a:r>
            <a:endParaRPr lang="en-US" b="0" dirty="0">
              <a:latin typeface="Calibri"/>
              <a:cs typeface="Calibri"/>
            </a:endParaRPr>
          </a:p>
        </p:txBody>
      </p:sp>
      <p:pic>
        <p:nvPicPr>
          <p:cNvPr id="4" name="Picture 3" descr="Directional Path 2.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5191" y="2584438"/>
            <a:ext cx="6699575" cy="2377811"/>
          </a:xfrm>
          <a:prstGeom prst="rect">
            <a:avLst/>
          </a:prstGeom>
        </p:spPr>
      </p:pic>
      <p:sp>
        <p:nvSpPr>
          <p:cNvPr id="5" name="Footer Placeholder 4"/>
          <p:cNvSpPr>
            <a:spLocks noGrp="1"/>
          </p:cNvSpPr>
          <p:nvPr>
            <p:ph type="ftr" sz="quarter" idx="3"/>
          </p:nvPr>
        </p:nvSpPr>
        <p:spPr/>
        <p:txBody>
          <a:bodyPr/>
          <a:lstStyle/>
          <a:p>
            <a:r>
              <a:rPr lang="en-US" smtClean="0"/>
              <a:t>© Sales Skills Audit Ltd</a:t>
            </a:r>
            <a:endParaRPr lang="en-US" dirty="0"/>
          </a:p>
        </p:txBody>
      </p:sp>
      <p:sp>
        <p:nvSpPr>
          <p:cNvPr id="6" name="Slide Number Placeholder 5"/>
          <p:cNvSpPr>
            <a:spLocks noGrp="1"/>
          </p:cNvSpPr>
          <p:nvPr>
            <p:ph type="sldNum" sz="quarter" idx="12"/>
          </p:nvPr>
        </p:nvSpPr>
        <p:spPr/>
        <p:txBody>
          <a:bodyPr/>
          <a:lstStyle/>
          <a:p>
            <a:fld id="{1AD20DFC-E2D5-4BD6-B744-D8DEEAB5F7C2}" type="slidenum">
              <a:rPr lang="en-US" smtClean="0"/>
              <a:pPr/>
              <a:t>7</a:t>
            </a:fld>
            <a:endParaRPr lang="en-US" dirty="0"/>
          </a:p>
        </p:txBody>
      </p:sp>
    </p:spTree>
    <p:extLst>
      <p:ext uri="{BB962C8B-B14F-4D97-AF65-F5344CB8AC3E}">
        <p14:creationId xmlns:p14="http://schemas.microsoft.com/office/powerpoint/2010/main" val="288910371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140</TotalTime>
  <Words>1037</Words>
  <Application>Microsoft Macintosh PowerPoint</Application>
  <PresentationFormat>On-screen Show (4:3)</PresentationFormat>
  <Paragraphs>111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Angles</vt:lpstr>
      <vt:lpstr>3 Step  Directional Selling</vt:lpstr>
      <vt:lpstr>Three simple steps</vt:lpstr>
      <vt:lpstr>The Directional Selling path</vt:lpstr>
      <vt:lpstr>Qualifying – 70%</vt:lpstr>
      <vt:lpstr>Matching – 20%</vt:lpstr>
      <vt:lpstr>Closing – 10%</vt:lpstr>
      <vt:lpstr>Stick to the directional selling path</vt:lpstr>
    </vt:vector>
  </TitlesOfParts>
  <Company>Madeira-Lets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Step  Directional Selling</dc:title>
  <dc:creator>Mark Blezard</dc:creator>
  <cp:lastModifiedBy>Mark Blezard</cp:lastModifiedBy>
  <cp:revision>37</cp:revision>
  <dcterms:created xsi:type="dcterms:W3CDTF">2020-05-15T07:23:47Z</dcterms:created>
  <dcterms:modified xsi:type="dcterms:W3CDTF">2020-05-15T13:15:44Z</dcterms:modified>
</cp:coreProperties>
</file>