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165" autoAdjust="0"/>
  </p:normalViewPr>
  <p:slideViewPr>
    <p:cSldViewPr snapToGrid="0" snapToObjects="1">
      <p:cViewPr varScale="1">
        <p:scale>
          <a:sx n="84" d="100"/>
          <a:sy n="84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E614-69F2-994D-AC8C-DDAFDBE5BE35}" type="datetime1">
              <a:rPr lang="en-GB" smtClean="0"/>
              <a:t>28/05/20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1E118-AD09-1540-9DED-009C384F6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4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9DE2-6C6F-F04B-AD94-034DFFC547CE}" type="datetime1">
              <a:rPr lang="en-GB" smtClean="0"/>
              <a:t>28/05/20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AA6B1-D598-A743-B5E4-DE6CC8BC82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97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presentation looks at Negotiation skills, especially those of Listening, Silence and Timing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54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﻿Remember, negotiation is all about balancing the deal. It is not about one person winning.  </a:t>
            </a:r>
          </a:p>
          <a:p>
            <a:endParaRPr lang="en-US" dirty="0" smtClean="0"/>
          </a:p>
          <a:p>
            <a:r>
              <a:rPr lang="en-US" dirty="0" smtClean="0"/>
              <a:t>Do not start to negotiate whilst other objections are on the table. Close them down so that everyone is focused on the conclusion of the deal. </a:t>
            </a:r>
          </a:p>
          <a:p>
            <a:endParaRPr lang="en-US" dirty="0" smtClean="0"/>
          </a:p>
          <a:p>
            <a:r>
              <a:rPr lang="en-US" dirty="0" smtClean="0"/>
              <a:t>Or, if you are in the middle of the </a:t>
            </a:r>
            <a:r>
              <a:rPr lang="en-US" i="1" dirty="0" smtClean="0"/>
              <a:t>Directional Sellin</a:t>
            </a:r>
            <a:r>
              <a:rPr lang="en-US" dirty="0" smtClean="0"/>
              <a:t>g path, make sure the client agrees to re-join you at your point once the negotiation is concluded.</a:t>
            </a:r>
          </a:p>
          <a:p>
            <a:endParaRPr lang="en-US" dirty="0" smtClean="0"/>
          </a:p>
          <a:p>
            <a:r>
              <a:rPr lang="en-US" dirty="0" smtClean="0"/>
              <a:t>And make sure you use your </a:t>
            </a:r>
            <a:r>
              <a:rPr lang="en-US" b="1" dirty="0" smtClean="0"/>
              <a:t>Listening</a:t>
            </a:r>
            <a:r>
              <a:rPr lang="en-US" dirty="0" smtClean="0"/>
              <a:t>, </a:t>
            </a:r>
            <a:r>
              <a:rPr lang="en-US" b="1" dirty="0" smtClean="0"/>
              <a:t>Timing</a:t>
            </a:r>
            <a:r>
              <a:rPr lang="en-US" dirty="0" smtClean="0"/>
              <a:t> and </a:t>
            </a:r>
            <a:r>
              <a:rPr lang="en-US" b="1" dirty="0" smtClean="0"/>
              <a:t>Silence</a:t>
            </a:r>
            <a:r>
              <a:rPr lang="en-US" dirty="0" smtClean="0"/>
              <a:t> skills to the full. These are extremely powerful tools.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12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﻿How many times have you read,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have excellent negotiation and closing skills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in a job advertisement? Let’s take a moment to ponder whether the recruiter could actually describe, precisely, what comprises great negotiation skills.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see, negotiation is not a single skill but a suite of competencies that need to come together like a well-rehearsed orchestra. And these skills are actually ones that you should have already employed much earlier on in the sale.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Amongst our top three are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Listening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Silence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They may not be the first three that you expected but, if the sale process has followed the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Directional Selling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path, correct deployment of these skills will ensure the successful close of any negotiation.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98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﻿Let’s start by analysing what a successful negotiation looks like. What is the goal here?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Winning the deal? Not quite. A successful negotiation is actually a ‘win-win’ for both parties. Your client leaves with what they deem to be a great deal and you return to your office with an order that represents good business for your organisation.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Anything less will damage the future prospect of winning more business from the client as there is likely to be some inertia between the two of you.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92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﻿So, let’s role play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Listening, Silence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skills in a common sales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negotiation scenario: price.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buyer comes in with,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Okay, I’ll order your machine but only at $9,000, not your asking price of $12,000. However, if it works well at this price we may well swap out all the other machines in the factory next year.”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we have a typical buyer’s first pitch. Knock a chunk off your price whilst dangling the potential of a bigger order under your nose. Tempting, yes? A discount for a foot in the door and then, maybe, a 20 machine sale order. No! No, because at $9,000 your company makes no money on the deal and the larger order is mere speculation at this stage. A ‘win-lose’ situation.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﻿The first step here is to unravel what the client is asking for: a price reduction because they don’t rate your machine or because it is too much cash for a single invoice? Or, is it that the buyer simply holds a tradition of ‘getting a deal’ when they buy?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Firstly, establish the value for money.  Ask the question, “Do you think our machine is not worth $12,000 or is it that your cash-flow would struggle with a single payment?”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79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﻿Note, you must fully understand where the negotiation lies and put to rest all other objections where possible.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client says it is the value for money, they think the machine is only worth $9,000, confirm that the ability to pay is not an issue and therefore not part of the negotiation. Use it to start closing the deal.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Okay, so if we can reach an acceptable price for both of us, can I expect an order today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?”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Or, you may prefer to hold the price: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 can demonstrate that the machine is actually worth more than $12,000 to your factory, can I raise an order today?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Or, add value to the offer: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Right, if I can add to the package with the machine so that you are comfortable that it is worth more than $12,000, can I raise an order today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?”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Negotiation on price must have a reason, with substance behind any discount. If you are at all ‘wishy-washy’, the client will keep knocking lumps off you! Ideally, add value to the deal such as a free service plan, accessories,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97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﻿Now we are in a position to negotiate around one single issue with a pre-agreed close once both parties reach a ‘win-win’ outcome.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having chosen the added-value option, here’s our sales executive’s response in this situation.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Okay, if I can add to the package so you are comfortable that the deal is worth more than $12,000, can I raise an order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today?”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Silence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We must wait for the client to agree to these terms.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,” replies the client,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can prove it is worth this, we have a deal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executive should now reference their qualification notes. This is where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Listening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skills first kicked in, during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Qualification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We are building the credibility of the reply here.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Remember, it has to have substance. Use the notes to run some maths, underline important points and matches again. Show them that you are working hard for a good deal here!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58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</a:t>
            </a:r>
            <a:r>
              <a:rPr lang="en-GB" b="0" dirty="0" smtClean="0">
                <a:latin typeface="+mn-lt"/>
                <a:cs typeface="Calibri"/>
              </a:rPr>
              <a:t>The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/>
              </a:rPr>
              <a:t>Listening</a:t>
            </a:r>
            <a:r>
              <a:rPr lang="en-GB" b="0" dirty="0" smtClean="0">
                <a:latin typeface="+mn-lt"/>
                <a:cs typeface="Calibri"/>
              </a:rPr>
              <a:t>, </a:t>
            </a:r>
            <a:r>
              <a:rPr lang="en-GB" b="1" dirty="0" smtClean="0">
                <a:solidFill>
                  <a:srgbClr val="3477B2"/>
                </a:solidFill>
                <a:latin typeface="+mn-lt"/>
                <a:cs typeface="Calibri"/>
              </a:rPr>
              <a:t>Silence</a:t>
            </a:r>
            <a:r>
              <a:rPr lang="en-GB" b="0" dirty="0" smtClean="0">
                <a:latin typeface="+mn-lt"/>
                <a:cs typeface="Calibri"/>
              </a:rPr>
              <a:t> and </a:t>
            </a:r>
            <a:r>
              <a:rPr lang="en-GB" b="1" dirty="0" smtClean="0">
                <a:solidFill>
                  <a:srgbClr val="3477B2"/>
                </a:solidFill>
                <a:latin typeface="+mn-lt"/>
                <a:cs typeface="Calibri"/>
              </a:rPr>
              <a:t>Timing</a:t>
            </a:r>
            <a:r>
              <a:rPr lang="en-GB" b="0" dirty="0" smtClean="0">
                <a:latin typeface="+mn-lt"/>
                <a:cs typeface="Calibri"/>
              </a:rPr>
              <a:t> should now come together in a thoughtful response: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 Thomas, earlier on you pointed out that the greatest cost to your operation was when a production machine goes down, especially if you are supplying an OEM with ‘just in time components.’ For that reason, I am going to call my manager and request that we supply you with our Gold Star 24 hour callout service package, for 12 months at $3,900, free of charge. </a:t>
            </a:r>
          </a:p>
          <a:p>
            <a:endParaRPr lang="en-GB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Gold Star package ensures that any machine that </a:t>
            </a: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 be repaired onsite is swapped for a new one the same day, so you can pretty much stop worrying about production outage ever again. If my manager agrees, do we have a deal?”</a:t>
            </a:r>
          </a:p>
          <a:p>
            <a:endParaRPr lang="en-GB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b="1" dirty="0" smtClean="0">
                <a:solidFill>
                  <a:srgbClr val="3477B2"/>
                </a:solidFill>
                <a:latin typeface="+mn-lt"/>
                <a:cs typeface="Calibri"/>
              </a:rPr>
              <a:t>Silence</a:t>
            </a:r>
            <a:r>
              <a:rPr lang="en-GB" b="0" dirty="0" smtClean="0">
                <a:latin typeface="+mn-lt"/>
                <a:cs typeface="Calibri"/>
              </a:rPr>
              <a:t>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79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﻿But what if the client isn’t interested in added-value? What if they say,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No, we trust and respect your machines, they are clearly better quality than the ones we are using right now. I just need a little bit off, that’s all.”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sounds simple, a bit off or some kind of deal, but remember what we said earlier. Your price must hold substance or you will continue to slide. This is also when the ‘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 call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is extremely useful, even if you have a pre-agreed discount schedule. Again, refer to your notes, chew the end of your pencil, take the request seriously.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71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﻿Now look at the reply where our executive offers to engage in some discounting but starts to bring in the downstream order to better both party’s deal: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you are confident that our machines are the future of your factory, it is just about the unit price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[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Assumptive close/d unless the client responds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.]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Well, I am authorised to discount by 5%, so that’s $600 right away, but I reckon I can get this down further, to $1200 off, if we can start to look at replacing the other machines you spoke about too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[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Listening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“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 can get my manager to agree to the $1200 discount per machine, could we kick off with three today and agree to a schedule for the rest over the next 12 months as you were planning anyway?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Silence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Now we are closing on ‘how many machines?’. The client was considering swapping them out this year already and they are getting a much better price for a little more commitment. A ‘win-win’.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A6B1-D598-A743-B5E4-DE6CC8BC825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0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243" y="6573158"/>
            <a:ext cx="2176272" cy="20116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7" name="Picture 6" descr="DirectionalSellingLogo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280" y="5794539"/>
            <a:ext cx="5217100" cy="7883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896" y="6514578"/>
            <a:ext cx="278562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42240" y="5869241"/>
            <a:ext cx="386990" cy="386990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558842"/>
            <a:ext cx="233621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970" y="6446172"/>
            <a:ext cx="386990" cy="3869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70" y="1062182"/>
            <a:ext cx="5899727" cy="1039091"/>
          </a:xfrm>
        </p:spPr>
        <p:txBody>
          <a:bodyPr/>
          <a:lstStyle/>
          <a:p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Negotiation</a:t>
            </a:r>
            <a:endParaRPr lang="en-GB" sz="44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4" name="Picture 3" descr="DirectionalSellingLogo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30" y="133011"/>
            <a:ext cx="3648366" cy="551269"/>
          </a:xfrm>
          <a:prstGeom prst="rect">
            <a:avLst/>
          </a:prstGeom>
        </p:spPr>
      </p:pic>
      <p:pic>
        <p:nvPicPr>
          <p:cNvPr id="6" name="Picture 5" descr="Sales Skills Audit logo WHIT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183" y="5036193"/>
            <a:ext cx="4366488" cy="1406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1183" y="6581001"/>
            <a:ext cx="4366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Copyright Sales Skills Audit Ltd, 2020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3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is all about a balance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960" y="2433313"/>
            <a:ext cx="7520940" cy="2525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﻿</a:t>
            </a:r>
            <a:r>
              <a:rPr lang="en-US" dirty="0">
                <a:latin typeface="Calibri"/>
                <a:cs typeface="Calibri"/>
              </a:rPr>
              <a:t>Remember, negotiation is all about balancing the deal. </a:t>
            </a:r>
            <a:endParaRPr lang="en-US" dirty="0" smtClean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endParaRPr lang="en-US" dirty="0">
              <a:latin typeface="Calibri"/>
              <a:cs typeface="Calibri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It </a:t>
            </a:r>
            <a:r>
              <a:rPr lang="en-US" dirty="0">
                <a:latin typeface="Calibri"/>
                <a:cs typeface="Calibri"/>
              </a:rPr>
              <a:t>is </a:t>
            </a:r>
            <a:r>
              <a:rPr lang="en-US" i="1" dirty="0">
                <a:latin typeface="Calibri"/>
                <a:cs typeface="Calibri"/>
              </a:rPr>
              <a:t>not</a:t>
            </a:r>
            <a:r>
              <a:rPr lang="en-US" dirty="0">
                <a:latin typeface="Calibri"/>
                <a:cs typeface="Calibri"/>
              </a:rPr>
              <a:t> about one person winning. </a:t>
            </a:r>
            <a:endParaRPr lang="en-US" dirty="0" smtClean="0">
              <a:latin typeface="Calibri"/>
              <a:cs typeface="Calibri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Do </a:t>
            </a:r>
            <a:r>
              <a:rPr lang="en-US" dirty="0">
                <a:latin typeface="Calibri"/>
                <a:cs typeface="Calibri"/>
              </a:rPr>
              <a:t>not start to negotiate whilst other objections are on the table. Close them down so that everyone is focused on the conclusion of the deal.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If </a:t>
            </a:r>
            <a:r>
              <a:rPr lang="en-US" dirty="0">
                <a:latin typeface="Calibri"/>
                <a:cs typeface="Calibri"/>
              </a:rPr>
              <a:t>you are in the middle of the </a:t>
            </a:r>
            <a:r>
              <a:rPr lang="en-US" i="1" dirty="0">
                <a:latin typeface="Calibri"/>
                <a:cs typeface="Calibri"/>
              </a:rPr>
              <a:t>Directional Selling </a:t>
            </a:r>
            <a:r>
              <a:rPr lang="en-US" dirty="0">
                <a:latin typeface="Calibri"/>
                <a:cs typeface="Calibri"/>
              </a:rPr>
              <a:t>path, make sure the client agrees to </a:t>
            </a:r>
            <a:r>
              <a:rPr lang="en-US" dirty="0" smtClean="0">
                <a:latin typeface="Calibri"/>
                <a:cs typeface="Calibri"/>
              </a:rPr>
              <a:t>re</a:t>
            </a:r>
            <a:r>
              <a:rPr lang="en-US" dirty="0">
                <a:latin typeface="Calibri"/>
                <a:cs typeface="Calibri"/>
              </a:rPr>
              <a:t>-join you at your point once the negotiation is concluded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Make sure </a:t>
            </a:r>
            <a:r>
              <a:rPr lang="en-US" dirty="0">
                <a:latin typeface="Calibri"/>
                <a:cs typeface="Calibri"/>
              </a:rPr>
              <a:t>you use your </a:t>
            </a:r>
            <a:r>
              <a:rPr lang="en-US" b="1" dirty="0">
                <a:solidFill>
                  <a:srgbClr val="3477B2"/>
                </a:solidFill>
                <a:latin typeface="Calibri"/>
                <a:cs typeface="Calibri"/>
              </a:rPr>
              <a:t>Listening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b="1" dirty="0">
                <a:solidFill>
                  <a:srgbClr val="3477B2"/>
                </a:solidFill>
                <a:latin typeface="Calibri"/>
                <a:cs typeface="Calibri"/>
              </a:rPr>
              <a:t>Timing</a:t>
            </a:r>
            <a:r>
              <a:rPr lang="en-US" dirty="0">
                <a:solidFill>
                  <a:srgbClr val="3477B2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and </a:t>
            </a:r>
            <a:r>
              <a:rPr lang="en-US" b="1" dirty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en-US" dirty="0">
                <a:latin typeface="Calibri"/>
                <a:cs typeface="Calibri"/>
              </a:rPr>
              <a:t> skills to the full. </a:t>
            </a:r>
          </a:p>
        </p:txBody>
      </p:sp>
      <p:pic>
        <p:nvPicPr>
          <p:cNvPr id="9" name="Picture 8" descr="Directional Path Negotiati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149718"/>
            <a:ext cx="5891784" cy="128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8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skills are used in negotiation?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37155"/>
            <a:ext cx="7720676" cy="487352"/>
          </a:xfrm>
        </p:spPr>
        <p:txBody>
          <a:bodyPr>
            <a:noAutofit/>
          </a:bodyPr>
          <a:lstStyle/>
          <a:p>
            <a:pPr marL="0" indent="0"/>
            <a:r>
              <a:rPr lang="en-GB" b="0" dirty="0">
                <a:latin typeface="Calibri"/>
                <a:cs typeface="Calibri"/>
              </a:rPr>
              <a:t>How many times have you read, “</a:t>
            </a:r>
            <a:r>
              <a:rPr lang="en-GB" b="0" i="1" dirty="0">
                <a:latin typeface="Calibri"/>
                <a:cs typeface="Calibri"/>
              </a:rPr>
              <a:t>Must have excellent negotiation and closing skills</a:t>
            </a:r>
            <a:r>
              <a:rPr lang="en-GB" b="0" dirty="0">
                <a:latin typeface="Calibri"/>
                <a:cs typeface="Calibri"/>
              </a:rPr>
              <a:t>.” in a job advertisement? </a:t>
            </a:r>
            <a:r>
              <a:rPr lang="en-GB" b="0" dirty="0" smtClean="0">
                <a:latin typeface="Calibri"/>
                <a:cs typeface="Calibri"/>
              </a:rPr>
              <a:t> Who actually knows what these are?</a:t>
            </a:r>
            <a:endParaRPr lang="en-GB" b="0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2960" y="2097090"/>
            <a:ext cx="7720676" cy="2658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b="0" dirty="0" smtClean="0">
                <a:latin typeface="Calibri"/>
                <a:cs typeface="Calibri"/>
              </a:rPr>
              <a:t>Negotiation uses multiple selling skills which should come together like </a:t>
            </a:r>
            <a:r>
              <a:rPr lang="en-GB" b="0" dirty="0">
                <a:latin typeface="Calibri"/>
                <a:cs typeface="Calibri"/>
              </a:rPr>
              <a:t>a well-rehearsed </a:t>
            </a:r>
            <a:r>
              <a:rPr lang="en-GB" b="0" dirty="0" smtClean="0">
                <a:latin typeface="Calibri"/>
                <a:cs typeface="Calibri"/>
              </a:rPr>
              <a:t>orchestra, and should include the careful use of:</a:t>
            </a:r>
          </a:p>
          <a:p>
            <a:pPr marL="0" indent="0"/>
            <a:endParaRPr lang="en-GB" b="0" dirty="0">
              <a:latin typeface="Calibri"/>
              <a:cs typeface="Calibri"/>
            </a:endParaRPr>
          </a:p>
          <a:p>
            <a:pPr marL="0" indent="0">
              <a:lnSpc>
                <a:spcPct val="130000"/>
              </a:lnSpc>
            </a:pPr>
            <a:r>
              <a:rPr lang="en-GB" sz="2400" dirty="0" smtClean="0">
                <a:solidFill>
                  <a:srgbClr val="3477B2"/>
                </a:solidFill>
                <a:latin typeface="Calibri"/>
                <a:cs typeface="Calibri"/>
              </a:rPr>
              <a:t>Listening</a:t>
            </a:r>
            <a:endParaRPr lang="en-GB" sz="2400" dirty="0">
              <a:solidFill>
                <a:srgbClr val="3477B2"/>
              </a:solidFill>
              <a:latin typeface="Calibri"/>
              <a:cs typeface="Calibri"/>
            </a:endParaRPr>
          </a:p>
          <a:p>
            <a:pPr marL="0" indent="0">
              <a:lnSpc>
                <a:spcPct val="130000"/>
              </a:lnSpc>
            </a:pPr>
            <a:r>
              <a:rPr lang="en-GB" sz="2400" dirty="0" smtClean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endParaRPr lang="en-GB" sz="2400" dirty="0">
              <a:solidFill>
                <a:srgbClr val="3477B2"/>
              </a:solidFill>
              <a:latin typeface="Calibri"/>
              <a:cs typeface="Calibri"/>
            </a:endParaRPr>
          </a:p>
          <a:p>
            <a:pPr marL="0" indent="0">
              <a:lnSpc>
                <a:spcPct val="130000"/>
              </a:lnSpc>
            </a:pPr>
            <a:r>
              <a:rPr lang="en-GB" sz="2400" dirty="0" smtClean="0">
                <a:solidFill>
                  <a:srgbClr val="3477B2"/>
                </a:solidFill>
                <a:latin typeface="Calibri"/>
                <a:cs typeface="Calibri"/>
              </a:rPr>
              <a:t>Timing</a:t>
            </a:r>
          </a:p>
          <a:p>
            <a:pPr marL="0" indent="0"/>
            <a:endParaRPr lang="en-GB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884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goal in negotiation?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33" y="1092851"/>
            <a:ext cx="7652867" cy="3440998"/>
          </a:xfrm>
        </p:spPr>
        <p:txBody>
          <a:bodyPr>
            <a:normAutofit/>
          </a:bodyPr>
          <a:lstStyle/>
          <a:p>
            <a:pPr marL="0" indent="0"/>
            <a:r>
              <a:rPr lang="en-GB" b="0" dirty="0" smtClean="0">
                <a:latin typeface="Calibri"/>
                <a:cs typeface="Calibri"/>
              </a:rPr>
              <a:t>Which is right here? What is the best outcome from negotiating a </a:t>
            </a:r>
            <a:r>
              <a:rPr lang="en-GB" b="0" dirty="0" smtClean="0">
                <a:latin typeface="Calibri"/>
                <a:cs typeface="Calibri"/>
              </a:rPr>
              <a:t>sale?</a:t>
            </a:r>
            <a:endParaRPr lang="en-GB" b="0" dirty="0" smtClean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 b="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b="0" dirty="0" smtClean="0">
                <a:latin typeface="Calibri"/>
                <a:cs typeface="Calibri"/>
              </a:rPr>
              <a:t>Winning the deal?</a:t>
            </a:r>
          </a:p>
          <a:p>
            <a:pPr marL="285750" indent="-285750">
              <a:buFont typeface="Arial"/>
              <a:buChar char="•"/>
            </a:pPr>
            <a:r>
              <a:rPr lang="en-GB" b="0" dirty="0" smtClean="0">
                <a:latin typeface="Calibri"/>
                <a:cs typeface="Calibri"/>
              </a:rPr>
              <a:t>Crushing the buyer?</a:t>
            </a:r>
          </a:p>
          <a:p>
            <a:pPr marL="285750" indent="-285750">
              <a:buFont typeface="Arial"/>
              <a:buChar char="•"/>
            </a:pPr>
            <a:r>
              <a:rPr lang="en-GB" b="0" dirty="0" smtClean="0">
                <a:latin typeface="Calibri"/>
                <a:cs typeface="Calibri"/>
              </a:rPr>
              <a:t>Getting a great deal for you?</a:t>
            </a:r>
          </a:p>
          <a:p>
            <a:pPr marL="285750" indent="-285750">
              <a:buFont typeface="Arial"/>
              <a:buChar char="•"/>
            </a:pPr>
            <a:r>
              <a:rPr lang="en-GB" b="0" dirty="0" smtClean="0">
                <a:latin typeface="Calibri"/>
                <a:cs typeface="Calibri"/>
              </a:rPr>
              <a:t>Letting the buyer get what they requested?</a:t>
            </a:r>
          </a:p>
          <a:p>
            <a:pPr marL="0" indent="0"/>
            <a:endParaRPr lang="en-GB" b="0" dirty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None of the above. A successful negotiation should result in a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win-win </a:t>
            </a:r>
            <a:r>
              <a:rPr lang="en-GB" b="0" dirty="0" smtClean="0">
                <a:latin typeface="Calibri"/>
                <a:cs typeface="Calibri"/>
              </a:rPr>
              <a:t>for you and the buyer. A deal where both parties are happy and customer relations are strong.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typical sales negotiation scenario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0650" y="1181459"/>
            <a:ext cx="8136203" cy="385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b="0" dirty="0">
                <a:latin typeface="Calibri"/>
                <a:cs typeface="Calibri"/>
              </a:rPr>
              <a:t>So, let’s role play the </a:t>
            </a:r>
            <a:r>
              <a:rPr lang="en-GB" dirty="0">
                <a:solidFill>
                  <a:srgbClr val="3477B2"/>
                </a:solidFill>
                <a:latin typeface="Calibri"/>
                <a:cs typeface="Calibri"/>
              </a:rPr>
              <a:t>Listening</a:t>
            </a:r>
            <a:r>
              <a:rPr lang="en-GB" b="0" dirty="0">
                <a:latin typeface="Calibri"/>
                <a:cs typeface="Calibri"/>
              </a:rPr>
              <a:t>, </a:t>
            </a:r>
            <a:r>
              <a:rPr lang="en-GB" dirty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en-GB" b="0" dirty="0">
                <a:solidFill>
                  <a:srgbClr val="3477B2"/>
                </a:solidFill>
                <a:latin typeface="Calibri"/>
                <a:cs typeface="Calibri"/>
              </a:rPr>
              <a:t> </a:t>
            </a:r>
            <a:r>
              <a:rPr lang="en-GB" b="0" dirty="0">
                <a:latin typeface="Calibri"/>
                <a:cs typeface="Calibri"/>
              </a:rPr>
              <a:t>and </a:t>
            </a:r>
            <a:r>
              <a:rPr lang="en-GB" dirty="0">
                <a:solidFill>
                  <a:srgbClr val="3477B2"/>
                </a:solidFill>
                <a:latin typeface="Calibri"/>
                <a:cs typeface="Calibri"/>
              </a:rPr>
              <a:t>Timing</a:t>
            </a:r>
            <a:r>
              <a:rPr lang="en-GB" b="0" dirty="0">
                <a:solidFill>
                  <a:srgbClr val="3477B2"/>
                </a:solidFill>
                <a:latin typeface="Calibri"/>
                <a:cs typeface="Calibri"/>
              </a:rPr>
              <a:t> </a:t>
            </a:r>
            <a:r>
              <a:rPr lang="en-GB" b="0" dirty="0">
                <a:latin typeface="Calibri"/>
                <a:cs typeface="Calibri"/>
              </a:rPr>
              <a:t>skills in a common sales </a:t>
            </a:r>
            <a:r>
              <a:rPr lang="en-GB" b="0" dirty="0" smtClean="0">
                <a:latin typeface="Calibri"/>
                <a:cs typeface="Calibri"/>
              </a:rPr>
              <a:t>negotiation </a:t>
            </a:r>
            <a:r>
              <a:rPr lang="en-GB" b="0" dirty="0">
                <a:latin typeface="Calibri"/>
                <a:cs typeface="Calibri"/>
              </a:rPr>
              <a:t>scenario: </a:t>
            </a:r>
            <a:r>
              <a:rPr lang="en-GB" dirty="0">
                <a:latin typeface="Calibri"/>
                <a:cs typeface="Calibri"/>
              </a:rPr>
              <a:t>price</a:t>
            </a:r>
            <a:endParaRPr lang="en-GB" dirty="0" smtClean="0">
              <a:latin typeface="Calibri"/>
              <a:cs typeface="Calibri"/>
            </a:endParaRPr>
          </a:p>
          <a:p>
            <a:pPr marL="0" indent="0"/>
            <a:endParaRPr lang="en-GB" b="0" dirty="0" smtClean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A buyer comes in with </a:t>
            </a:r>
            <a:r>
              <a:rPr lang="en-GB" b="0" i="1" dirty="0" smtClean="0">
                <a:latin typeface="Calibri"/>
                <a:cs typeface="Calibri"/>
              </a:rPr>
              <a:t>“</a:t>
            </a:r>
            <a:r>
              <a:rPr lang="en-GB" b="0" i="1" dirty="0">
                <a:latin typeface="Calibri"/>
                <a:cs typeface="Calibri"/>
              </a:rPr>
              <a:t>Okay, I’ll order your machine but only at $9,000, not your asking price of $12,000. However, if it works well at this price we may well swap out all the other machines in the factory next year.</a:t>
            </a:r>
            <a:r>
              <a:rPr lang="en-GB" b="0" i="1" dirty="0" smtClean="0">
                <a:latin typeface="Calibri"/>
                <a:cs typeface="Calibri"/>
              </a:rPr>
              <a:t>”</a:t>
            </a:r>
          </a:p>
          <a:p>
            <a:pPr marL="0" indent="0"/>
            <a:endParaRPr lang="en-GB" b="0" i="1" dirty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Tempting? No. This is a bad deal for your organisation so represents a ‘win-lose’ situation if you agree. </a:t>
            </a:r>
            <a:endParaRPr lang="en-GB" b="0" dirty="0">
              <a:latin typeface="Calibri"/>
              <a:cs typeface="Calibri"/>
            </a:endParaRPr>
          </a:p>
          <a:p>
            <a:pPr marL="0" indent="0"/>
            <a:endParaRPr lang="en-GB" b="0" dirty="0" smtClean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Time to identify exactly what needs to be negotiated and/or </a:t>
            </a:r>
            <a:r>
              <a:rPr lang="en-GB" b="0" dirty="0" smtClean="0">
                <a:latin typeface="Calibri"/>
                <a:cs typeface="Calibri"/>
              </a:rPr>
              <a:t>closed</a:t>
            </a:r>
            <a:r>
              <a:rPr lang="en-GB" b="0" i="1" dirty="0">
                <a:latin typeface="Calibri"/>
                <a:cs typeface="Calibri"/>
              </a:rPr>
              <a:t>.</a:t>
            </a:r>
            <a:r>
              <a:rPr lang="en-GB" b="0" i="1" dirty="0" smtClean="0">
                <a:latin typeface="Calibri"/>
                <a:cs typeface="Calibri"/>
              </a:rPr>
              <a:t> </a:t>
            </a:r>
            <a:r>
              <a:rPr lang="en-GB" b="0" i="1" dirty="0" smtClean="0">
                <a:latin typeface="Calibri"/>
                <a:cs typeface="Calibri"/>
              </a:rPr>
              <a:t>“</a:t>
            </a:r>
            <a:r>
              <a:rPr lang="en-GB" b="0" i="1" dirty="0">
                <a:latin typeface="Calibri"/>
                <a:cs typeface="Calibri"/>
              </a:rPr>
              <a:t>Do you think our machine is not worth $12,000 or is it that your cash-flow would struggle with a single payment?</a:t>
            </a:r>
            <a:r>
              <a:rPr lang="en-GB" b="0" i="1" dirty="0" smtClean="0">
                <a:latin typeface="Calibri"/>
                <a:cs typeface="Calibri"/>
              </a:rPr>
              <a:t>”</a:t>
            </a:r>
            <a:endParaRPr lang="en-GB" b="0" i="1" dirty="0">
              <a:latin typeface="Calibri"/>
              <a:cs typeface="Calibri"/>
            </a:endParaRPr>
          </a:p>
          <a:p>
            <a:pPr marL="0" indent="0"/>
            <a:endParaRPr lang="en-GB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804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Negotiating on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00627"/>
            <a:ext cx="7741465" cy="3846731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GB" b="0" dirty="0">
                <a:latin typeface="Calibri"/>
                <a:cs typeface="Calibri"/>
              </a:rPr>
              <a:t>Note, you must fully understand where the negotiation lies and put to rest all other objections where </a:t>
            </a:r>
            <a:r>
              <a:rPr lang="en-GB" b="0" dirty="0" smtClean="0">
                <a:latin typeface="Calibri"/>
                <a:cs typeface="Calibri"/>
              </a:rPr>
              <a:t>possible. If the client confirms it is a value issue, not cash-flow, use this to start closing before the negotiation.</a:t>
            </a: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Our sales </a:t>
            </a:r>
            <a:r>
              <a:rPr lang="en-GB" b="0" dirty="0" smtClean="0">
                <a:latin typeface="Calibri"/>
                <a:cs typeface="Calibri"/>
              </a:rPr>
              <a:t>executive </a:t>
            </a:r>
            <a:r>
              <a:rPr lang="en-GB" b="0" dirty="0" smtClean="0">
                <a:latin typeface="Calibri"/>
                <a:cs typeface="Calibri"/>
              </a:rPr>
              <a:t>now has three possible replies:</a:t>
            </a:r>
          </a:p>
          <a:p>
            <a:pPr marL="0" indent="0">
              <a:lnSpc>
                <a:spcPct val="60000"/>
              </a:lnSpc>
            </a:pPr>
            <a:endParaRPr lang="en-GB" b="0" dirty="0" smtClean="0">
              <a:latin typeface="Calibri"/>
              <a:cs typeface="Calibri"/>
            </a:endParaRPr>
          </a:p>
          <a:p>
            <a:pPr marL="0" indent="0"/>
            <a:r>
              <a:rPr lang="en-GB" b="0" i="1" dirty="0">
                <a:latin typeface="Calibri"/>
                <a:cs typeface="Calibri"/>
              </a:rPr>
              <a:t>“Okay, so if we can reach an acceptable price for both of us, can I expect an </a:t>
            </a:r>
            <a:r>
              <a:rPr lang="en-GB" b="0" i="1" dirty="0" smtClean="0">
                <a:latin typeface="Calibri"/>
                <a:cs typeface="Calibri"/>
              </a:rPr>
              <a:t>order today</a:t>
            </a:r>
            <a:r>
              <a:rPr lang="en-GB" b="0" i="1" dirty="0">
                <a:latin typeface="Calibri"/>
                <a:cs typeface="Calibri"/>
              </a:rPr>
              <a:t>?”</a:t>
            </a:r>
          </a:p>
          <a:p>
            <a:pPr marL="0" indent="0">
              <a:lnSpc>
                <a:spcPct val="60000"/>
              </a:lnSpc>
            </a:pPr>
            <a:endParaRPr lang="en-GB" b="0" dirty="0">
              <a:latin typeface="Calibri"/>
              <a:cs typeface="Calibri"/>
            </a:endParaRPr>
          </a:p>
          <a:p>
            <a:pPr marL="0" indent="0"/>
            <a:r>
              <a:rPr lang="en-GB" b="0" dirty="0">
                <a:latin typeface="Calibri"/>
                <a:cs typeface="Calibri"/>
              </a:rPr>
              <a:t>Or, you may prefer to hold the price: “</a:t>
            </a:r>
            <a:r>
              <a:rPr lang="en-GB" b="0" i="1" dirty="0">
                <a:latin typeface="Calibri"/>
                <a:cs typeface="Calibri"/>
              </a:rPr>
              <a:t>If I can demonstrate that the machine is </a:t>
            </a:r>
            <a:r>
              <a:rPr lang="en-GB" b="0" i="1" dirty="0" smtClean="0">
                <a:latin typeface="Calibri"/>
                <a:cs typeface="Calibri"/>
              </a:rPr>
              <a:t>actually </a:t>
            </a:r>
            <a:r>
              <a:rPr lang="en-GB" b="0" i="1" dirty="0">
                <a:latin typeface="Calibri"/>
                <a:cs typeface="Calibri"/>
              </a:rPr>
              <a:t>worth more than $12,000 to your factory, can I raise an order today?”</a:t>
            </a:r>
          </a:p>
          <a:p>
            <a:pPr marL="0" indent="0">
              <a:lnSpc>
                <a:spcPct val="50000"/>
              </a:lnSpc>
            </a:pPr>
            <a:endParaRPr lang="en-GB" b="0" dirty="0">
              <a:latin typeface="Calibri"/>
              <a:cs typeface="Calibri"/>
            </a:endParaRPr>
          </a:p>
          <a:p>
            <a:pPr marL="0" indent="0"/>
            <a:r>
              <a:rPr lang="en-GB" b="0" dirty="0">
                <a:latin typeface="Calibri"/>
                <a:cs typeface="Calibri"/>
              </a:rPr>
              <a:t>Or, add value to the offer: “</a:t>
            </a:r>
            <a:r>
              <a:rPr lang="en-GB" b="0" i="1" dirty="0">
                <a:latin typeface="Calibri"/>
                <a:cs typeface="Calibri"/>
              </a:rPr>
              <a:t>Right, if I can add to the package with the machine so that you are comfortable that it is worth more than $12,000, can I raise an order today?</a:t>
            </a:r>
            <a:r>
              <a:rPr lang="en-GB" b="0" i="1" dirty="0" smtClean="0">
                <a:latin typeface="Calibri"/>
                <a:cs typeface="Calibri"/>
              </a:rPr>
              <a:t>”</a:t>
            </a:r>
          </a:p>
          <a:p>
            <a:pPr marL="0" indent="0"/>
            <a:endParaRPr lang="en-GB" b="0" i="1" dirty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Remember, negotiation on price must have reason and substance. Never be ‘wishy-</a:t>
            </a:r>
            <a:r>
              <a:rPr lang="en-GB" b="0" dirty="0" smtClean="0">
                <a:latin typeface="Calibri"/>
                <a:cs typeface="Calibri"/>
              </a:rPr>
              <a:t>washy.’</a:t>
            </a:r>
            <a:endParaRPr lang="en-GB" b="0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8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Negotiating on price </a:t>
            </a:r>
            <a:r>
              <a:rPr lang="en-GB" sz="1600" dirty="0" smtClean="0"/>
              <a:t>cont.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14" y="914400"/>
            <a:ext cx="7959008" cy="4165871"/>
          </a:xfrm>
        </p:spPr>
        <p:txBody>
          <a:bodyPr>
            <a:normAutofit/>
          </a:bodyPr>
          <a:lstStyle/>
          <a:p>
            <a:pPr marL="0" indent="0"/>
            <a:r>
              <a:rPr lang="en-GB" b="0" dirty="0" smtClean="0">
                <a:latin typeface="Calibri"/>
                <a:cs typeface="Calibri"/>
              </a:rPr>
              <a:t>With the issue of cash-flow out of the picture we are now in a position to negotiate, with both parties agreeing to do a deal if a ‘win-win’ is reached.</a:t>
            </a:r>
          </a:p>
          <a:p>
            <a:pPr marL="0" indent="0"/>
            <a:endParaRPr lang="en-GB" b="0" dirty="0" smtClean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Our executive chooses the added-value option</a:t>
            </a:r>
            <a:r>
              <a:rPr lang="en-GB" b="0" i="1" dirty="0" smtClean="0">
                <a:latin typeface="Calibri"/>
                <a:cs typeface="Calibri"/>
              </a:rPr>
              <a:t>. “Okay</a:t>
            </a:r>
            <a:r>
              <a:rPr lang="en-GB" b="0" i="1" dirty="0">
                <a:latin typeface="Calibri"/>
                <a:cs typeface="Calibri"/>
              </a:rPr>
              <a:t>, if I can add to the package so you are comfortable that the deal is worth more than $12,000, can I raise an order today?”</a:t>
            </a:r>
            <a:r>
              <a:rPr lang="en-GB" b="0" i="1" dirty="0" smtClean="0">
                <a:latin typeface="Calibri"/>
                <a:cs typeface="Calibri"/>
              </a:rPr>
              <a:t>  </a:t>
            </a:r>
          </a:p>
          <a:p>
            <a:pPr marL="0" indent="0"/>
            <a:endParaRPr lang="en-GB" b="0" i="1" dirty="0" smtClean="0">
              <a:latin typeface="Calibri"/>
              <a:cs typeface="Calibri"/>
            </a:endParaRPr>
          </a:p>
          <a:p>
            <a:pPr marL="0" indent="0"/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en-GB" b="0" dirty="0" smtClean="0">
                <a:solidFill>
                  <a:srgbClr val="3477B2"/>
                </a:solidFill>
                <a:latin typeface="Calibri"/>
                <a:cs typeface="Calibri"/>
              </a:rPr>
              <a:t>. </a:t>
            </a:r>
            <a:r>
              <a:rPr lang="en-GB" b="0" dirty="0" smtClean="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lang="en-GB" b="0" dirty="0" smtClean="0">
                <a:latin typeface="Calibri"/>
                <a:cs typeface="Calibri"/>
              </a:rPr>
              <a:t> must wait for the client to speak next</a:t>
            </a:r>
            <a:r>
              <a:rPr lang="en-GB" b="0" dirty="0" smtClean="0">
                <a:solidFill>
                  <a:srgbClr val="3477B2"/>
                </a:solidFill>
                <a:latin typeface="Calibri"/>
                <a:cs typeface="Calibri"/>
              </a:rPr>
              <a:t>.</a:t>
            </a:r>
          </a:p>
          <a:p>
            <a:pPr marL="0" indent="0"/>
            <a:endParaRPr lang="en-GB" b="0" dirty="0" smtClean="0">
              <a:solidFill>
                <a:srgbClr val="3477B2"/>
              </a:solidFill>
              <a:latin typeface="Calibri"/>
              <a:cs typeface="Calibri"/>
            </a:endParaRPr>
          </a:p>
          <a:p>
            <a:pPr marL="0" indent="0"/>
            <a:r>
              <a:rPr lang="en-GB" b="0" dirty="0">
                <a:latin typeface="Calibri"/>
                <a:cs typeface="Calibri"/>
              </a:rPr>
              <a:t>“</a:t>
            </a:r>
            <a:r>
              <a:rPr lang="en-GB" b="0" i="1" dirty="0">
                <a:latin typeface="Calibri"/>
                <a:cs typeface="Calibri"/>
              </a:rPr>
              <a:t>Fine</a:t>
            </a:r>
            <a:r>
              <a:rPr lang="en-GB" b="0" dirty="0">
                <a:latin typeface="Calibri"/>
                <a:cs typeface="Calibri"/>
              </a:rPr>
              <a:t>,” replies the client, “</a:t>
            </a:r>
            <a:r>
              <a:rPr lang="en-GB" b="0" i="1" dirty="0">
                <a:latin typeface="Calibri"/>
                <a:cs typeface="Calibri"/>
              </a:rPr>
              <a:t>if you can prove it is worth this, we have a deal</a:t>
            </a:r>
            <a:r>
              <a:rPr lang="en-GB" b="0" dirty="0">
                <a:latin typeface="Calibri"/>
                <a:cs typeface="Calibri"/>
              </a:rPr>
              <a:t>.</a:t>
            </a:r>
            <a:r>
              <a:rPr lang="en-GB" b="0" dirty="0" smtClean="0">
                <a:latin typeface="Calibri"/>
                <a:cs typeface="Calibri"/>
              </a:rPr>
              <a:t>”</a:t>
            </a:r>
          </a:p>
          <a:p>
            <a:pPr marL="0" indent="0"/>
            <a:endParaRPr lang="en-GB" b="0" dirty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solidFill>
                  <a:srgbClr val="000000"/>
                </a:solidFill>
                <a:latin typeface="Calibri"/>
                <a:cs typeface="Calibri"/>
              </a:rPr>
              <a:t>Now comes 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Timing</a:t>
            </a:r>
            <a:r>
              <a:rPr lang="en-GB" b="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b="0" dirty="0" smtClean="0">
                <a:solidFill>
                  <a:srgbClr val="000000"/>
                </a:solidFill>
                <a:latin typeface="Calibri"/>
                <a:cs typeface="Calibri"/>
              </a:rPr>
              <a:t>skill. The executive should consult their notes (from </a:t>
            </a:r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Listening</a:t>
            </a:r>
            <a:r>
              <a:rPr lang="en-GB" b="0" dirty="0" smtClean="0">
                <a:solidFill>
                  <a:srgbClr val="000000"/>
                </a:solidFill>
                <a:latin typeface="Calibri"/>
                <a:cs typeface="Calibri"/>
              </a:rPr>
              <a:t>) and be seen to be working hard for the client. </a:t>
            </a:r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en-GB" b="0" dirty="0" smtClean="0">
                <a:solidFill>
                  <a:srgbClr val="3477B2"/>
                </a:solidFill>
                <a:latin typeface="Calibri"/>
                <a:cs typeface="Calibri"/>
              </a:rPr>
              <a:t> </a:t>
            </a:r>
            <a:r>
              <a:rPr lang="en-GB" b="0" dirty="0" smtClean="0">
                <a:solidFill>
                  <a:srgbClr val="000000"/>
                </a:solidFill>
                <a:latin typeface="Calibri"/>
                <a:cs typeface="Calibri"/>
              </a:rPr>
              <a:t>is powerful here too.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8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Negotiating on price </a:t>
            </a:r>
            <a:r>
              <a:rPr lang="en-GB" sz="1600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15" y="1343910"/>
            <a:ext cx="7988541" cy="3559145"/>
          </a:xfrm>
        </p:spPr>
        <p:txBody>
          <a:bodyPr>
            <a:normAutofit/>
          </a:bodyPr>
          <a:lstStyle/>
          <a:p>
            <a:pPr marL="0" indent="0"/>
            <a:r>
              <a:rPr lang="en-GB" b="0" dirty="0" smtClean="0">
                <a:latin typeface="Calibri"/>
                <a:cs typeface="Calibri"/>
              </a:rPr>
              <a:t>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Listening</a:t>
            </a:r>
            <a:r>
              <a:rPr lang="en-GB" b="0" dirty="0" smtClean="0">
                <a:latin typeface="Calibri"/>
                <a:cs typeface="Calibri"/>
              </a:rPr>
              <a:t>, </a:t>
            </a:r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en-GB" b="0" dirty="0" smtClean="0">
                <a:latin typeface="Calibri"/>
                <a:cs typeface="Calibri"/>
              </a:rPr>
              <a:t> and </a:t>
            </a:r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Timing</a:t>
            </a:r>
            <a:r>
              <a:rPr lang="en-GB" b="0" dirty="0" smtClean="0">
                <a:latin typeface="Calibri"/>
                <a:cs typeface="Calibri"/>
              </a:rPr>
              <a:t> should now come together in a thoughtful response:</a:t>
            </a:r>
          </a:p>
          <a:p>
            <a:pPr marL="0" indent="0"/>
            <a:endParaRPr lang="en-GB" b="0" dirty="0">
              <a:latin typeface="Calibri"/>
              <a:cs typeface="Calibri"/>
            </a:endParaRPr>
          </a:p>
          <a:p>
            <a:pPr marL="0" indent="0"/>
            <a:r>
              <a:rPr lang="en-GB" b="0" dirty="0">
                <a:latin typeface="Calibri"/>
                <a:cs typeface="Calibri"/>
              </a:rPr>
              <a:t>﻿“</a:t>
            </a:r>
            <a:r>
              <a:rPr lang="en-GB" b="0" i="1" dirty="0">
                <a:latin typeface="Calibri"/>
                <a:cs typeface="Calibri"/>
              </a:rPr>
              <a:t>Mr Thomas, earlier on you pointed out that the greatest cost to your operation was when a production machine goes down, especially if you are supplying an OEM with ‘just in time components.’ For that reason, I am going to call my manager and request that we supply you with our Gold Star 24 hour callout service package, for 12 months at $3,900, free of charge. </a:t>
            </a:r>
            <a:endParaRPr lang="en-GB" b="0" i="1" dirty="0" smtClean="0">
              <a:latin typeface="Calibri"/>
              <a:cs typeface="Calibri"/>
            </a:endParaRPr>
          </a:p>
          <a:p>
            <a:pPr marL="0" indent="0"/>
            <a:r>
              <a:rPr lang="en-GB" b="0" i="1" dirty="0" smtClean="0">
                <a:latin typeface="Calibri"/>
                <a:cs typeface="Calibri"/>
              </a:rPr>
              <a:t>The </a:t>
            </a:r>
            <a:r>
              <a:rPr lang="en-GB" b="0" i="1" dirty="0">
                <a:latin typeface="Calibri"/>
                <a:cs typeface="Calibri"/>
              </a:rPr>
              <a:t>Gold Star package ensures that any machine that </a:t>
            </a:r>
            <a:r>
              <a:rPr lang="en-GB" b="0" i="1" dirty="0" smtClean="0">
                <a:latin typeface="Calibri"/>
                <a:cs typeface="Calibri"/>
              </a:rPr>
              <a:t>cannot </a:t>
            </a:r>
            <a:r>
              <a:rPr lang="en-GB" b="0" i="1" dirty="0">
                <a:latin typeface="Calibri"/>
                <a:cs typeface="Calibri"/>
              </a:rPr>
              <a:t>be repaired onsite is swapped for a new one the same day, so you can pretty much stop worrying about production outage ever again. If my manager agrees, do we have a deal?</a:t>
            </a:r>
            <a:r>
              <a:rPr lang="en-GB" b="0" dirty="0" smtClean="0">
                <a:latin typeface="Calibri"/>
                <a:cs typeface="Calibri"/>
              </a:rPr>
              <a:t>”</a:t>
            </a:r>
          </a:p>
          <a:p>
            <a:pPr marL="0" indent="0"/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mr-IN" dirty="0" smtClean="0">
                <a:solidFill>
                  <a:srgbClr val="3477B2"/>
                </a:solidFill>
                <a:latin typeface="Calibri"/>
                <a:cs typeface="Calibri"/>
              </a:rPr>
              <a:t>…</a:t>
            </a:r>
            <a:endParaRPr lang="en-GB" dirty="0">
              <a:solidFill>
                <a:srgbClr val="3477B2"/>
              </a:solidFill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8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Negotiating on price </a:t>
            </a:r>
            <a:r>
              <a:rPr lang="en-GB" sz="1600" dirty="0" smtClean="0"/>
              <a:t>cont.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2960" y="1196228"/>
            <a:ext cx="7520940" cy="357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b="0" dirty="0">
                <a:latin typeface="Calibri"/>
                <a:cs typeface="Calibri"/>
              </a:rPr>
              <a:t>But what if the client isn’t interested in added-value? What if they say, “</a:t>
            </a:r>
            <a:r>
              <a:rPr lang="en-GB" b="0" i="1" dirty="0">
                <a:latin typeface="Calibri"/>
                <a:cs typeface="Calibri"/>
              </a:rPr>
              <a:t>No, we trust and respect your machines, they are clearly better quality than the ones we are using right now. I just need a little bit off, that’s all.</a:t>
            </a:r>
            <a:r>
              <a:rPr lang="en-GB" b="0" dirty="0" smtClean="0">
                <a:latin typeface="Calibri"/>
                <a:cs typeface="Calibri"/>
              </a:rPr>
              <a:t>”</a:t>
            </a:r>
          </a:p>
          <a:p>
            <a:pPr marL="0" indent="0"/>
            <a:endParaRPr lang="en-GB" b="0" dirty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Remember, your price must hold </a:t>
            </a:r>
            <a:r>
              <a:rPr lang="en-GB" b="0" dirty="0" smtClean="0">
                <a:latin typeface="Calibri"/>
                <a:cs typeface="Calibri"/>
              </a:rPr>
              <a:t>substance.</a:t>
            </a:r>
            <a:endParaRPr lang="en-GB" b="0" dirty="0" smtClean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Consider the ‘</a:t>
            </a:r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manager call</a:t>
            </a:r>
            <a:r>
              <a:rPr lang="en-GB" b="0" dirty="0" smtClean="0">
                <a:latin typeface="Calibri"/>
                <a:cs typeface="Calibri"/>
              </a:rPr>
              <a:t>’ </a:t>
            </a:r>
            <a:r>
              <a:rPr lang="en-GB" b="0" dirty="0" smtClean="0">
                <a:latin typeface="Calibri"/>
                <a:cs typeface="Calibri"/>
              </a:rPr>
              <a:t>option.</a:t>
            </a:r>
            <a:endParaRPr lang="en-GB" b="0" dirty="0" smtClean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Refer to your notes. Use </a:t>
            </a:r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Timing</a:t>
            </a:r>
            <a:r>
              <a:rPr lang="en-GB" b="0" dirty="0" smtClean="0">
                <a:solidFill>
                  <a:srgbClr val="3477B2"/>
                </a:solidFill>
                <a:latin typeface="Calibri"/>
                <a:cs typeface="Calibri"/>
              </a:rPr>
              <a:t> </a:t>
            </a:r>
            <a:r>
              <a:rPr lang="en-GB" b="0" dirty="0" smtClean="0">
                <a:latin typeface="Calibri"/>
                <a:cs typeface="Calibri"/>
              </a:rPr>
              <a:t>and </a:t>
            </a:r>
            <a:r>
              <a:rPr lang="en-GB" dirty="0" smtClean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en-GB" b="0" dirty="0" smtClean="0">
                <a:latin typeface="Calibri"/>
                <a:cs typeface="Calibri"/>
              </a:rPr>
              <a:t> to your </a:t>
            </a:r>
            <a:r>
              <a:rPr lang="en-GB" b="0" dirty="0" smtClean="0">
                <a:latin typeface="Calibri"/>
                <a:cs typeface="Calibri"/>
              </a:rPr>
              <a:t>advantage.</a:t>
            </a:r>
            <a:endParaRPr lang="en-GB" b="0" dirty="0" smtClean="0">
              <a:latin typeface="Calibri"/>
              <a:cs typeface="Calibri"/>
            </a:endParaRPr>
          </a:p>
          <a:p>
            <a:pPr marL="0" indent="0"/>
            <a:r>
              <a:rPr lang="en-GB" b="0" dirty="0" smtClean="0">
                <a:latin typeface="Calibri"/>
                <a:cs typeface="Calibri"/>
              </a:rPr>
              <a:t>Chew your pencil. Make it clear that you are having to work hard for </a:t>
            </a:r>
            <a:r>
              <a:rPr lang="en-GB" b="0" dirty="0" smtClean="0">
                <a:latin typeface="Calibri"/>
                <a:cs typeface="Calibri"/>
              </a:rPr>
              <a:t>them.</a:t>
            </a:r>
            <a:endParaRPr lang="en-GB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28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Negotiating on price </a:t>
            </a:r>
            <a:r>
              <a:rPr lang="en-GB" sz="1600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29141"/>
            <a:ext cx="7682400" cy="3603450"/>
          </a:xfrm>
        </p:spPr>
        <p:txBody>
          <a:bodyPr>
            <a:normAutofit/>
          </a:bodyPr>
          <a:lstStyle/>
          <a:p>
            <a:pPr marL="0" indent="0"/>
            <a:r>
              <a:rPr lang="en-GB" b="0" dirty="0"/>
              <a:t>Now look at the reply where our executive offers to engage in some discounting but starts to bring in the downstream order to better both party’s deal: </a:t>
            </a:r>
            <a:endParaRPr lang="en-GB" b="0" dirty="0" smtClean="0"/>
          </a:p>
          <a:p>
            <a:pPr marL="0" indent="0"/>
            <a:endParaRPr lang="en-GB" b="0" dirty="0">
              <a:latin typeface="Calibri"/>
              <a:cs typeface="Calibri"/>
            </a:endParaRPr>
          </a:p>
          <a:p>
            <a:pPr marL="0" indent="0"/>
            <a:r>
              <a:rPr lang="en-GB" b="0" dirty="0"/>
              <a:t>“</a:t>
            </a:r>
            <a:r>
              <a:rPr lang="en-GB" b="0" i="1" dirty="0"/>
              <a:t>So, you are confident that our machines are the future of your factory, it is just about the unit price</a:t>
            </a:r>
            <a:r>
              <a:rPr lang="en-GB" b="0" dirty="0"/>
              <a:t>.” [</a:t>
            </a:r>
            <a:r>
              <a:rPr lang="en-GB" dirty="0">
                <a:solidFill>
                  <a:srgbClr val="3477B2"/>
                </a:solidFill>
              </a:rPr>
              <a:t>Assumptive </a:t>
            </a:r>
            <a:r>
              <a:rPr lang="en-GB" dirty="0" smtClean="0">
                <a:solidFill>
                  <a:srgbClr val="3477B2"/>
                </a:solidFill>
              </a:rPr>
              <a:t>close</a:t>
            </a:r>
            <a:r>
              <a:rPr lang="en-GB" b="0" dirty="0" smtClean="0"/>
              <a:t>] </a:t>
            </a:r>
            <a:r>
              <a:rPr lang="en-GB" b="0" dirty="0"/>
              <a:t>“</a:t>
            </a:r>
            <a:r>
              <a:rPr lang="en-GB" b="0" i="1" dirty="0"/>
              <a:t>Well, I am authorised to discount by 5%, so that’s $600 right away, but I reckon I can get this down further, to $1200 off, if we can start to look at replacing the other machines you spoke about too.” </a:t>
            </a:r>
            <a:r>
              <a:rPr lang="en-GB" b="0" dirty="0"/>
              <a:t>[</a:t>
            </a:r>
            <a:r>
              <a:rPr lang="en-GB" dirty="0">
                <a:solidFill>
                  <a:srgbClr val="3477B2"/>
                </a:solidFill>
              </a:rPr>
              <a:t>Listening</a:t>
            </a:r>
            <a:r>
              <a:rPr lang="en-GB" b="0" dirty="0"/>
              <a:t>]. </a:t>
            </a:r>
            <a:endParaRPr lang="en-GB" b="0" dirty="0" smtClean="0"/>
          </a:p>
          <a:p>
            <a:pPr marL="0" indent="0"/>
            <a:r>
              <a:rPr lang="en-GB" b="0" dirty="0" smtClean="0"/>
              <a:t>“</a:t>
            </a:r>
            <a:r>
              <a:rPr lang="en-GB" b="0" i="1" dirty="0"/>
              <a:t>If I can get my manager to agree to the $1200 discount per machine, could we kick off with three today and agree to a schedule for the rest over the next 12 months as you were planning anyway?</a:t>
            </a:r>
            <a:r>
              <a:rPr lang="en-GB" b="0" dirty="0"/>
              <a:t>” </a:t>
            </a:r>
            <a:endParaRPr lang="en-GB" b="0" dirty="0" smtClean="0"/>
          </a:p>
          <a:p>
            <a:pPr marL="0" indent="0"/>
            <a:endParaRPr lang="en-GB" b="0" dirty="0" smtClean="0"/>
          </a:p>
          <a:p>
            <a:pPr marL="0" indent="0"/>
            <a:r>
              <a:rPr lang="en-GB" dirty="0">
                <a:solidFill>
                  <a:srgbClr val="3477B2"/>
                </a:solidFill>
                <a:latin typeface="Calibri"/>
                <a:cs typeface="Calibri"/>
              </a:rPr>
              <a:t>Silence</a:t>
            </a:r>
            <a:r>
              <a:rPr lang="en-GB" b="0" dirty="0">
                <a:latin typeface="Calibri"/>
                <a:cs typeface="Calibri"/>
              </a:rPr>
              <a:t>. Now we are closing on ‘how many </a:t>
            </a:r>
            <a:r>
              <a:rPr lang="en-GB" b="0" dirty="0" smtClean="0">
                <a:latin typeface="Calibri"/>
                <a:cs typeface="Calibri"/>
              </a:rPr>
              <a:t>machines?’ </a:t>
            </a:r>
            <a:r>
              <a:rPr lang="en-GB" b="0" dirty="0" smtClean="0">
                <a:latin typeface="Calibri"/>
                <a:cs typeface="Calibri"/>
              </a:rPr>
              <a:t>and heading towards a ‘win-win.’</a:t>
            </a:r>
            <a:endParaRPr lang="en-GB" b="0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Sales Skills Audit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0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607</TotalTime>
  <Words>1017</Words>
  <Application>Microsoft Macintosh PowerPoint</Application>
  <PresentationFormat>On-screen Show (4:3)</PresentationFormat>
  <Paragraphs>166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Negotiation</vt:lpstr>
      <vt:lpstr>Which skills are used in negotiation?</vt:lpstr>
      <vt:lpstr>What is the goal in negotiation?</vt:lpstr>
      <vt:lpstr>A typical sales negotiation scenario</vt:lpstr>
      <vt:lpstr>Negotiating on price</vt:lpstr>
      <vt:lpstr>Negotiating on price cont.</vt:lpstr>
      <vt:lpstr>Negotiating on price cont.</vt:lpstr>
      <vt:lpstr>Negotiating on price cont.</vt:lpstr>
      <vt:lpstr>Negotiating on price cont.</vt:lpstr>
      <vt:lpstr>Negotiation is all about a balance</vt:lpstr>
    </vt:vector>
  </TitlesOfParts>
  <Company>Madeira-Lets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Step  Directional Selling</dc:title>
  <dc:creator>Mark Blezard</dc:creator>
  <cp:lastModifiedBy>Mark Blezard</cp:lastModifiedBy>
  <cp:revision>133</cp:revision>
  <dcterms:created xsi:type="dcterms:W3CDTF">2020-05-15T07:23:47Z</dcterms:created>
  <dcterms:modified xsi:type="dcterms:W3CDTF">2020-05-28T16:48:33Z</dcterms:modified>
</cp:coreProperties>
</file>