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4"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165" autoAdjust="0"/>
  </p:normalViewPr>
  <p:slideViewPr>
    <p:cSldViewPr snapToGrid="0" snapToObjects="1">
      <p:cViewPr varScale="1">
        <p:scale>
          <a:sx n="86" d="100"/>
          <a:sy n="86" d="100"/>
        </p:scale>
        <p:origin x="-174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9F7E614-69F2-994D-AC8C-DDAFDBE5BE35}" type="datetime1">
              <a:rPr lang="en-GB" smtClean="0"/>
              <a:t>09/06/20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291E118-AD09-1540-9DED-009C384F6DA1}" type="slidenum">
              <a:rPr lang="en-US" smtClean="0"/>
              <a:t>‹#›</a:t>
            </a:fld>
            <a:endParaRPr lang="en-US"/>
          </a:p>
        </p:txBody>
      </p:sp>
    </p:spTree>
    <p:extLst>
      <p:ext uri="{BB962C8B-B14F-4D97-AF65-F5344CB8AC3E}">
        <p14:creationId xmlns:p14="http://schemas.microsoft.com/office/powerpoint/2010/main" val="3534347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019DE2-6C6F-F04B-AD94-034DFFC547CE}" type="datetime1">
              <a:rPr lang="en-GB" smtClean="0"/>
              <a:t>09/06/20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AAA6B1-D598-A743-B5E4-DE6CC8BC8256}" type="slidenum">
              <a:rPr lang="en-US" smtClean="0"/>
              <a:t>‹#›</a:t>
            </a:fld>
            <a:endParaRPr lang="en-US"/>
          </a:p>
        </p:txBody>
      </p:sp>
    </p:spTree>
    <p:extLst>
      <p:ext uri="{BB962C8B-B14F-4D97-AF65-F5344CB8AC3E}">
        <p14:creationId xmlns:p14="http://schemas.microsoft.com/office/powerpoint/2010/main" val="226999778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presentation deals with sales objections and considering where they lie on the Directional Selling path.</a:t>
            </a:r>
            <a:endParaRPr lang="en-US" dirty="0"/>
          </a:p>
        </p:txBody>
      </p:sp>
      <p:sp>
        <p:nvSpPr>
          <p:cNvPr id="5" name="Slide Number Placeholder 4"/>
          <p:cNvSpPr>
            <a:spLocks noGrp="1"/>
          </p:cNvSpPr>
          <p:nvPr>
            <p:ph type="sldNum" sz="quarter" idx="11"/>
          </p:nvPr>
        </p:nvSpPr>
        <p:spPr/>
        <p:txBody>
          <a:bodyPr/>
          <a:lstStyle/>
          <a:p>
            <a:fld id="{5FAAA6B1-D598-A743-B5E4-DE6CC8BC8256}" type="slidenum">
              <a:rPr lang="en-US" smtClean="0"/>
              <a:t>1</a:t>
            </a:fld>
            <a:endParaRPr lang="en-US"/>
          </a:p>
        </p:txBody>
      </p:sp>
    </p:spTree>
    <p:extLst>
      <p:ext uri="{BB962C8B-B14F-4D97-AF65-F5344CB8AC3E}">
        <p14:creationId xmlns:p14="http://schemas.microsoft.com/office/powerpoint/2010/main" val="29966545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A great response in this instance is:</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a:t>
            </a:r>
            <a:r>
              <a:rPr lang="en-GB" sz="1200" i="1" kern="1200" dirty="0" smtClean="0">
                <a:solidFill>
                  <a:schemeClr val="tx1"/>
                </a:solidFill>
                <a:effectLst/>
                <a:latin typeface="+mn-lt"/>
                <a:ea typeface="+mn-ea"/>
                <a:cs typeface="+mn-cs"/>
              </a:rPr>
              <a:t>Is it because you think our machine is not value for money or would you struggle with the full cost right now?”</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And the client replies, “</a:t>
            </a:r>
            <a:r>
              <a:rPr lang="en-GB" sz="1200" i="1" kern="1200" dirty="0" smtClean="0">
                <a:solidFill>
                  <a:schemeClr val="tx1"/>
                </a:solidFill>
                <a:effectLst/>
                <a:latin typeface="+mn-lt"/>
                <a:ea typeface="+mn-ea"/>
                <a:cs typeface="+mn-cs"/>
              </a:rPr>
              <a:t>It’s not the money, I just think I can buy similar for less</a:t>
            </a:r>
            <a:r>
              <a:rPr lang="en-GB" sz="1200" kern="1200" dirty="0" smtClean="0">
                <a:solidFill>
                  <a:schemeClr val="tx1"/>
                </a:solidFill>
                <a:effectLst/>
                <a:latin typeface="+mn-lt"/>
                <a:ea typeface="+mn-ea"/>
                <a:cs typeface="+mn-cs"/>
              </a:rPr>
              <a:t>.”</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a:t>
            </a:r>
            <a:r>
              <a:rPr lang="en-GB" sz="1200" i="1" kern="1200" dirty="0" smtClean="0">
                <a:solidFill>
                  <a:schemeClr val="tx1"/>
                </a:solidFill>
                <a:effectLst/>
                <a:latin typeface="+mn-lt"/>
                <a:ea typeface="+mn-ea"/>
                <a:cs typeface="+mn-cs"/>
              </a:rPr>
              <a:t>Okay. If I can demonstrate to you that our model is better value for money against similar models on the market, would we have a deal?”</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We are now closing the deal based upon an agreed journey back on the selling path.</a:t>
            </a:r>
          </a:p>
          <a:p>
            <a:endParaRPr lang="en-US" dirty="0"/>
          </a:p>
        </p:txBody>
      </p:sp>
      <p:sp>
        <p:nvSpPr>
          <p:cNvPr id="4" name="Slide Number Placeholder 3"/>
          <p:cNvSpPr>
            <a:spLocks noGrp="1"/>
          </p:cNvSpPr>
          <p:nvPr>
            <p:ph type="sldNum" sz="quarter" idx="10"/>
          </p:nvPr>
        </p:nvSpPr>
        <p:spPr/>
        <p:txBody>
          <a:bodyPr/>
          <a:lstStyle/>
          <a:p>
            <a:fld id="{5FAAA6B1-D598-A743-B5E4-DE6CC8BC8256}" type="slidenum">
              <a:rPr lang="en-US" smtClean="0"/>
              <a:t>10</a:t>
            </a:fld>
            <a:endParaRPr lang="en-US"/>
          </a:p>
        </p:txBody>
      </p:sp>
    </p:spTree>
    <p:extLst>
      <p:ext uri="{BB962C8B-B14F-4D97-AF65-F5344CB8AC3E}">
        <p14:creationId xmlns:p14="http://schemas.microsoft.com/office/powerpoint/2010/main" val="42860016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This is where thorough </a:t>
            </a:r>
            <a:r>
              <a:rPr lang="en-GB" sz="1200" b="1" kern="1200" dirty="0" smtClean="0">
                <a:solidFill>
                  <a:schemeClr val="tx1"/>
                </a:solidFill>
                <a:effectLst/>
                <a:latin typeface="+mn-lt"/>
                <a:ea typeface="+mn-ea"/>
                <a:cs typeface="+mn-cs"/>
              </a:rPr>
              <a:t>Qualifying</a:t>
            </a:r>
            <a:r>
              <a:rPr lang="en-GB" sz="1200" kern="1200" dirty="0" smtClean="0">
                <a:solidFill>
                  <a:schemeClr val="tx1"/>
                </a:solidFill>
                <a:effectLst/>
                <a:latin typeface="+mn-lt"/>
                <a:ea typeface="+mn-ea"/>
                <a:cs typeface="+mn-cs"/>
              </a:rPr>
              <a:t> really pays dividends. In this scenario, the sales executive should have documented needs, wants and ‘pain points’ (situations that really concern the client and relate to possible solutions the sales executive can offer). </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For example, in this case the salesperson should be matching machine reliability with the need to avoid production downtime or machine accuracy versus product recall.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Both represent real value for money when purchasing capital equipment. Perhaps the machine is quicker than a cheaper rival model, in which case more parts per minute equals better value for money.</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Note that in this scenario the salesperson closed the deal because of this objection through clearly stating, “</a:t>
            </a:r>
            <a:r>
              <a:rPr lang="en-GB" sz="1200" i="1" kern="1200" dirty="0" smtClean="0">
                <a:solidFill>
                  <a:schemeClr val="tx1"/>
                </a:solidFill>
                <a:effectLst/>
                <a:latin typeface="+mn-lt"/>
                <a:ea typeface="+mn-ea"/>
                <a:cs typeface="+mn-cs"/>
              </a:rPr>
              <a:t>If I can address this, do we have a deal?”</a:t>
            </a:r>
            <a:r>
              <a:rPr lang="en-GB" sz="1200" kern="1200" dirty="0" smtClean="0">
                <a:solidFill>
                  <a:schemeClr val="tx1"/>
                </a:solidFill>
                <a:effectLst/>
                <a:latin typeface="+mn-lt"/>
                <a:ea typeface="+mn-ea"/>
                <a:cs typeface="+mn-cs"/>
              </a:rPr>
              <a:t> So, look at objections as closing opportunities.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They might clinch the deal but, if not, always use them to move further down the </a:t>
            </a:r>
            <a:r>
              <a:rPr lang="en-GB" sz="1200" i="1" kern="1200" dirty="0" smtClean="0">
                <a:solidFill>
                  <a:schemeClr val="tx1"/>
                </a:solidFill>
                <a:effectLst/>
                <a:latin typeface="+mn-lt"/>
                <a:ea typeface="+mn-ea"/>
                <a:cs typeface="+mn-cs"/>
              </a:rPr>
              <a:t>Directional Selling</a:t>
            </a:r>
            <a:r>
              <a:rPr lang="en-GB" sz="1200" kern="1200" dirty="0" smtClean="0">
                <a:solidFill>
                  <a:schemeClr val="tx1"/>
                </a:solidFill>
                <a:effectLst/>
                <a:latin typeface="+mn-lt"/>
                <a:ea typeface="+mn-ea"/>
                <a:cs typeface="+mn-cs"/>
              </a:rPr>
              <a:t> path. </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Copyright Sales Skills Audit</a:t>
            </a:r>
          </a:p>
          <a:p>
            <a:endParaRPr lang="en-US" dirty="0"/>
          </a:p>
        </p:txBody>
      </p:sp>
      <p:sp>
        <p:nvSpPr>
          <p:cNvPr id="4" name="Slide Number Placeholder 3"/>
          <p:cNvSpPr>
            <a:spLocks noGrp="1"/>
          </p:cNvSpPr>
          <p:nvPr>
            <p:ph type="sldNum" sz="quarter" idx="10"/>
          </p:nvPr>
        </p:nvSpPr>
        <p:spPr/>
        <p:txBody>
          <a:bodyPr/>
          <a:lstStyle/>
          <a:p>
            <a:fld id="{5FAAA6B1-D598-A743-B5E4-DE6CC8BC8256}" type="slidenum">
              <a:rPr lang="en-US" smtClean="0"/>
              <a:t>11</a:t>
            </a:fld>
            <a:endParaRPr lang="en-US"/>
          </a:p>
        </p:txBody>
      </p:sp>
    </p:spTree>
    <p:extLst>
      <p:ext uri="{BB962C8B-B14F-4D97-AF65-F5344CB8AC3E}">
        <p14:creationId xmlns:p14="http://schemas.microsoft.com/office/powerpoint/2010/main" val="15166695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Objections are a natural occurrence in the course of a sales journey, so expect for them to pop up from time to time. In actual fact, they are often a sign that your prospect is still engaged and considering your offering.</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When an objection pops up, as always with </a:t>
            </a:r>
            <a:r>
              <a:rPr lang="en-GB" sz="1200" i="1" kern="1200" dirty="0" smtClean="0">
                <a:solidFill>
                  <a:schemeClr val="tx1"/>
                </a:solidFill>
                <a:effectLst/>
                <a:latin typeface="+mn-lt"/>
                <a:ea typeface="+mn-ea"/>
                <a:cs typeface="+mn-cs"/>
              </a:rPr>
              <a:t>Directional Selling</a:t>
            </a:r>
            <a:r>
              <a:rPr lang="en-GB" sz="1200" kern="1200" dirty="0" smtClean="0">
                <a:solidFill>
                  <a:schemeClr val="tx1"/>
                </a:solidFill>
                <a:effectLst/>
                <a:latin typeface="+mn-lt"/>
                <a:ea typeface="+mn-ea"/>
                <a:cs typeface="+mn-cs"/>
              </a:rPr>
              <a:t>, identify your position in the sales process and where the objection lies. Also, decide whether it is a realistic question on the selling path or a ‘red herring.’</a:t>
            </a:r>
          </a:p>
          <a:p>
            <a:endParaRPr lang="en-GB"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In this example, we’ve charted the objection off the </a:t>
            </a:r>
            <a:r>
              <a:rPr lang="en-GB" sz="1200" i="1" kern="1200" dirty="0" smtClean="0">
                <a:solidFill>
                  <a:schemeClr val="tx1"/>
                </a:solidFill>
                <a:effectLst/>
                <a:latin typeface="+mn-lt"/>
                <a:ea typeface="+mn-ea"/>
                <a:cs typeface="+mn-cs"/>
              </a:rPr>
              <a:t>Directional Selling</a:t>
            </a:r>
            <a:r>
              <a:rPr lang="en-GB" sz="1200" kern="1200" dirty="0" smtClean="0">
                <a:solidFill>
                  <a:schemeClr val="tx1"/>
                </a:solidFill>
                <a:effectLst/>
                <a:latin typeface="+mn-lt"/>
                <a:ea typeface="+mn-ea"/>
                <a:cs typeface="+mn-cs"/>
              </a:rPr>
              <a:t> path because it is somewhat ‘left field.’ It is unlikely the prospect knows the answer to their question as it is too soon to be deciding upon the quality of a </a:t>
            </a:r>
            <a:r>
              <a:rPr lang="en-GB" sz="1200" b="1" kern="1200" dirty="0" smtClean="0">
                <a:solidFill>
                  <a:schemeClr val="tx1"/>
                </a:solidFill>
                <a:effectLst/>
                <a:latin typeface="+mn-lt"/>
                <a:ea typeface="+mn-ea"/>
                <a:cs typeface="+mn-cs"/>
              </a:rPr>
              <a:t>Match</a:t>
            </a:r>
            <a:r>
              <a:rPr lang="en-GB" sz="1200" kern="1200" dirty="0" smtClean="0">
                <a:solidFill>
                  <a:schemeClr val="tx1"/>
                </a:solidFill>
                <a:effectLst/>
                <a:latin typeface="+mn-lt"/>
                <a:ea typeface="+mn-ea"/>
                <a:cs typeface="+mn-cs"/>
              </a:rPr>
              <a:t> between their needs and your solution. For this reason, you should avoid the ‘right/wrong’ debate and return to asking more probing questions. </a:t>
            </a:r>
          </a:p>
        </p:txBody>
      </p:sp>
      <p:sp>
        <p:nvSpPr>
          <p:cNvPr id="4" name="Slide Number Placeholder 3"/>
          <p:cNvSpPr>
            <a:spLocks noGrp="1"/>
          </p:cNvSpPr>
          <p:nvPr>
            <p:ph type="sldNum" sz="quarter" idx="10"/>
          </p:nvPr>
        </p:nvSpPr>
        <p:spPr/>
        <p:txBody>
          <a:bodyPr/>
          <a:lstStyle/>
          <a:p>
            <a:fld id="{5FAAA6B1-D598-A743-B5E4-DE6CC8BC8256}" type="slidenum">
              <a:rPr lang="en-US" smtClean="0"/>
              <a:t>2</a:t>
            </a:fld>
            <a:endParaRPr lang="en-US"/>
          </a:p>
        </p:txBody>
      </p:sp>
    </p:spTree>
    <p:extLst>
      <p:ext uri="{BB962C8B-B14F-4D97-AF65-F5344CB8AC3E}">
        <p14:creationId xmlns:p14="http://schemas.microsoft.com/office/powerpoint/2010/main" val="35946985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In this example, we’ve charted the objection off the </a:t>
            </a:r>
            <a:r>
              <a:rPr lang="en-GB" sz="1200" i="1" kern="1200" dirty="0" smtClean="0">
                <a:solidFill>
                  <a:schemeClr val="tx1"/>
                </a:solidFill>
                <a:effectLst/>
                <a:latin typeface="+mn-lt"/>
                <a:ea typeface="+mn-ea"/>
                <a:cs typeface="+mn-cs"/>
              </a:rPr>
              <a:t>Directional Selling</a:t>
            </a:r>
            <a:r>
              <a:rPr lang="en-GB" sz="1200" kern="1200" dirty="0" smtClean="0">
                <a:solidFill>
                  <a:schemeClr val="tx1"/>
                </a:solidFill>
                <a:effectLst/>
                <a:latin typeface="+mn-lt"/>
                <a:ea typeface="+mn-ea"/>
                <a:cs typeface="+mn-cs"/>
              </a:rPr>
              <a:t> path because it is somewhat ‘left field.’ It is unlikely the prospect knows the answer to their question as it is too soon to be deciding upon the quality of a </a:t>
            </a:r>
            <a:r>
              <a:rPr lang="en-GB" sz="1200" b="1" kern="1200" dirty="0" smtClean="0">
                <a:solidFill>
                  <a:schemeClr val="tx1"/>
                </a:solidFill>
                <a:effectLst/>
                <a:latin typeface="+mn-lt"/>
                <a:ea typeface="+mn-ea"/>
                <a:cs typeface="+mn-cs"/>
              </a:rPr>
              <a:t>Match</a:t>
            </a:r>
            <a:r>
              <a:rPr lang="en-GB" sz="1200" kern="1200" dirty="0" smtClean="0">
                <a:solidFill>
                  <a:schemeClr val="tx1"/>
                </a:solidFill>
                <a:effectLst/>
                <a:latin typeface="+mn-lt"/>
                <a:ea typeface="+mn-ea"/>
                <a:cs typeface="+mn-cs"/>
              </a:rPr>
              <a:t> between their needs and your solution. For this reason, you should avoid the ‘right/wrong’ debate and return to asking more probing questions. </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However, it is possible that their attention </a:t>
            </a:r>
            <a:r>
              <a:rPr lang="en-GB" sz="1200" kern="1200" smtClean="0">
                <a:solidFill>
                  <a:schemeClr val="tx1"/>
                </a:solidFill>
                <a:effectLst/>
                <a:latin typeface="+mn-lt"/>
                <a:ea typeface="+mn-ea"/>
                <a:cs typeface="+mn-cs"/>
              </a:rPr>
              <a:t>is wandering </a:t>
            </a:r>
            <a:r>
              <a:rPr lang="en-GB" sz="1200" kern="1200" dirty="0" smtClean="0">
                <a:solidFill>
                  <a:schemeClr val="tx1"/>
                </a:solidFill>
                <a:effectLst/>
                <a:latin typeface="+mn-lt"/>
                <a:ea typeface="+mn-ea"/>
                <a:cs typeface="+mn-cs"/>
              </a:rPr>
              <a:t>so try and address this too. “</a:t>
            </a:r>
            <a:r>
              <a:rPr lang="en-GB" sz="1200" i="1" kern="1200" dirty="0" smtClean="0">
                <a:solidFill>
                  <a:schemeClr val="tx1"/>
                </a:solidFill>
                <a:effectLst/>
                <a:latin typeface="+mn-lt"/>
                <a:ea typeface="+mn-ea"/>
                <a:cs typeface="+mn-cs"/>
              </a:rPr>
              <a:t>Let’s see. I have a couple more questions and then we can cut to the options. Is that okay?</a:t>
            </a:r>
            <a:r>
              <a:rPr lang="en-GB" sz="1200" kern="1200" dirty="0" smtClean="0">
                <a:solidFill>
                  <a:schemeClr val="tx1"/>
                </a:solidFill>
                <a:effectLst/>
                <a:latin typeface="+mn-lt"/>
                <a:ea typeface="+mn-ea"/>
                <a:cs typeface="+mn-cs"/>
              </a:rPr>
              <a:t>”</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Most ‘left field’ objections are red herrings. The client simply hasn’t bought into the purpose – the benefit – of your meeting. So, it is imperative that you don’t tackle the objection head on and return to </a:t>
            </a:r>
            <a:r>
              <a:rPr lang="en-GB" sz="1200" b="1" kern="1200" dirty="0" smtClean="0">
                <a:solidFill>
                  <a:schemeClr val="tx1"/>
                </a:solidFill>
                <a:effectLst/>
                <a:latin typeface="+mn-lt"/>
                <a:ea typeface="+mn-ea"/>
                <a:cs typeface="+mn-cs"/>
              </a:rPr>
              <a:t>Qualifying</a:t>
            </a:r>
            <a:r>
              <a:rPr lang="en-GB" sz="1200" kern="1200" dirty="0" smtClean="0">
                <a:solidFill>
                  <a:schemeClr val="tx1"/>
                </a:solidFill>
                <a:effectLst/>
                <a:latin typeface="+mn-lt"/>
                <a:ea typeface="+mn-ea"/>
                <a:cs typeface="+mn-cs"/>
              </a:rPr>
              <a:t> in order to identify a ‘</a:t>
            </a:r>
            <a:r>
              <a:rPr lang="en-GB" sz="1200" b="1" kern="1200" dirty="0" smtClean="0">
                <a:solidFill>
                  <a:schemeClr val="tx1"/>
                </a:solidFill>
                <a:effectLst/>
                <a:latin typeface="+mn-lt"/>
                <a:ea typeface="+mn-ea"/>
                <a:cs typeface="+mn-cs"/>
              </a:rPr>
              <a:t>benefit hook.</a:t>
            </a:r>
            <a:r>
              <a:rPr lang="en-GB" sz="1200" kern="1200" dirty="0" smtClean="0">
                <a:solidFill>
                  <a:schemeClr val="tx1"/>
                </a:solidFill>
                <a:effectLst/>
                <a:latin typeface="+mn-lt"/>
                <a:ea typeface="+mn-ea"/>
                <a:cs typeface="+mn-cs"/>
              </a:rPr>
              <a:t>’ This is an attention grabber from which you can regain control of the meeting.</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FAAA6B1-D598-A743-B5E4-DE6CC8BC8256}" type="slidenum">
              <a:rPr lang="en-US" smtClean="0"/>
              <a:t>3</a:t>
            </a:fld>
            <a:endParaRPr lang="en-US"/>
          </a:p>
        </p:txBody>
      </p:sp>
    </p:spTree>
    <p:extLst>
      <p:ext uri="{BB962C8B-B14F-4D97-AF65-F5344CB8AC3E}">
        <p14:creationId xmlns:p14="http://schemas.microsoft.com/office/powerpoint/2010/main" val="9216928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Your job is to get them back on the </a:t>
            </a:r>
            <a:r>
              <a:rPr lang="en-GB" sz="1200" i="1" kern="1200" dirty="0" smtClean="0">
                <a:solidFill>
                  <a:schemeClr val="tx1"/>
                </a:solidFill>
                <a:effectLst/>
                <a:latin typeface="+mn-lt"/>
                <a:ea typeface="+mn-ea"/>
                <a:cs typeface="+mn-cs"/>
              </a:rPr>
              <a:t>Directional Selling</a:t>
            </a:r>
            <a:r>
              <a:rPr lang="en-GB" sz="1200" kern="1200" dirty="0" smtClean="0">
                <a:solidFill>
                  <a:schemeClr val="tx1"/>
                </a:solidFill>
                <a:effectLst/>
                <a:latin typeface="+mn-lt"/>
                <a:ea typeface="+mn-ea"/>
                <a:cs typeface="+mn-cs"/>
              </a:rPr>
              <a:t> path, focused. “</a:t>
            </a:r>
            <a:r>
              <a:rPr lang="en-GB" sz="1200" i="1" kern="1200" dirty="0" smtClean="0">
                <a:solidFill>
                  <a:schemeClr val="tx1"/>
                </a:solidFill>
                <a:effectLst/>
                <a:latin typeface="+mn-lt"/>
                <a:ea typeface="+mn-ea"/>
                <a:cs typeface="+mn-cs"/>
              </a:rPr>
              <a:t>You know what, you might be right but I’m just looking at my notes so far and I’m curious about what you said regarding the cost of a production line failure. I might have a solution here but need to know a little more. You got a minute to expand on this?”</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Sometimes a prospect will use an ‘objection’ as a barrier to entry. It may be their way of saying ‘I’m not engaging with you because I don’t think you have anything of interest.’ Again, you must consider what is being said, and why, before you tackle it.</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FAAA6B1-D598-A743-B5E4-DE6CC8BC8256}" type="slidenum">
              <a:rPr lang="en-US" smtClean="0"/>
              <a:t>4</a:t>
            </a:fld>
            <a:endParaRPr lang="en-US"/>
          </a:p>
        </p:txBody>
      </p:sp>
    </p:spTree>
    <p:extLst>
      <p:ext uri="{BB962C8B-B14F-4D97-AF65-F5344CB8AC3E}">
        <p14:creationId xmlns:p14="http://schemas.microsoft.com/office/powerpoint/2010/main" val="26624797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Imagine a sales executive selling advertising to a local restaurant. They’ve just sat down with the owner when… </a:t>
            </a:r>
            <a:r>
              <a:rPr lang="en-GB" sz="1200" b="1" kern="1200" dirty="0" smtClean="0">
                <a:solidFill>
                  <a:schemeClr val="tx1"/>
                </a:solidFill>
                <a:effectLst/>
                <a:latin typeface="+mn-lt"/>
                <a:ea typeface="+mn-ea"/>
                <a:cs typeface="+mn-cs"/>
              </a:rPr>
              <a:t>BANG!</a:t>
            </a:r>
            <a:r>
              <a:rPr lang="en-GB" sz="1200" kern="1200" dirty="0" smtClean="0">
                <a:solidFill>
                  <a:schemeClr val="tx1"/>
                </a:solidFill>
                <a:effectLst/>
                <a:latin typeface="+mn-lt"/>
                <a:ea typeface="+mn-ea"/>
                <a:cs typeface="+mn-cs"/>
              </a:rPr>
              <a:t> “</a:t>
            </a:r>
            <a:r>
              <a:rPr lang="en-GB" sz="1200" i="1" kern="1200" dirty="0" smtClean="0">
                <a:solidFill>
                  <a:schemeClr val="tx1"/>
                </a:solidFill>
                <a:effectLst/>
                <a:latin typeface="+mn-lt"/>
                <a:ea typeface="+mn-ea"/>
                <a:cs typeface="+mn-cs"/>
              </a:rPr>
              <a:t> I’m sorry but I don’t want to waste your time. I just know advertising doesn’t work for my restaurant so I won’t be buying.”</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I think we’ve all had such an experience, yes? So here’s how we deal with it.</a:t>
            </a:r>
          </a:p>
          <a:p>
            <a:r>
              <a:rPr lang="en-GB" sz="1200" kern="1200" dirty="0" smtClean="0">
                <a:solidFill>
                  <a:schemeClr val="tx1"/>
                </a:solidFill>
                <a:effectLst/>
                <a:latin typeface="+mn-lt"/>
                <a:ea typeface="+mn-ea"/>
                <a:cs typeface="+mn-cs"/>
              </a:rPr>
              <a:t>Firstly, refresh your memory as to where you are on the </a:t>
            </a:r>
            <a:r>
              <a:rPr lang="en-GB" sz="1200" i="1" kern="1200" dirty="0" smtClean="0">
                <a:solidFill>
                  <a:schemeClr val="tx1"/>
                </a:solidFill>
                <a:effectLst/>
                <a:latin typeface="+mn-lt"/>
                <a:ea typeface="+mn-ea"/>
                <a:cs typeface="+mn-cs"/>
              </a:rPr>
              <a:t>Directional Selling</a:t>
            </a:r>
            <a:r>
              <a:rPr lang="en-GB" sz="1200" kern="1200" dirty="0" smtClean="0">
                <a:solidFill>
                  <a:schemeClr val="tx1"/>
                </a:solidFill>
                <a:effectLst/>
                <a:latin typeface="+mn-lt"/>
                <a:ea typeface="+mn-ea"/>
                <a:cs typeface="+mn-cs"/>
              </a:rPr>
              <a:t> path. This is always the first step so that you are clear where to pick up from once this matter is resolved. Secondly, identify what type of objection you are dealing with and what you want the outcome to be. In this case, it seems to be a lack of interest/benefit [</a:t>
            </a:r>
            <a:r>
              <a:rPr lang="en-GB" sz="1200" b="1" kern="1200" dirty="0" smtClean="0">
                <a:solidFill>
                  <a:schemeClr val="tx1"/>
                </a:solidFill>
                <a:effectLst/>
                <a:latin typeface="+mn-lt"/>
                <a:ea typeface="+mn-ea"/>
                <a:cs typeface="+mn-cs"/>
              </a:rPr>
              <a:t>benefit hook</a:t>
            </a:r>
            <a:r>
              <a:rPr lang="en-GB" sz="1200" kern="1200" dirty="0" smtClean="0">
                <a:solidFill>
                  <a:schemeClr val="tx1"/>
                </a:solidFill>
                <a:effectLst/>
                <a:latin typeface="+mn-lt"/>
                <a:ea typeface="+mn-ea"/>
                <a:cs typeface="+mn-cs"/>
              </a:rPr>
              <a:t>] and you want them back at the beginning of the selling path with you – engaged!</a:t>
            </a:r>
          </a:p>
          <a:p>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FAAA6B1-D598-A743-B5E4-DE6CC8BC8256}" type="slidenum">
              <a:rPr lang="en-US" smtClean="0"/>
              <a:t>5</a:t>
            </a:fld>
            <a:endParaRPr lang="en-US"/>
          </a:p>
        </p:txBody>
      </p:sp>
    </p:spTree>
    <p:extLst>
      <p:ext uri="{BB962C8B-B14F-4D97-AF65-F5344CB8AC3E}">
        <p14:creationId xmlns:p14="http://schemas.microsoft.com/office/powerpoint/2010/main" val="12319976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A great diffuser is to first agree with a client, but be sure you know where you are going with the second part! “</a:t>
            </a:r>
            <a:r>
              <a:rPr lang="en-GB" sz="1200" i="1" kern="1200" dirty="0" smtClean="0">
                <a:solidFill>
                  <a:schemeClr val="tx1"/>
                </a:solidFill>
                <a:effectLst/>
                <a:latin typeface="+mn-lt"/>
                <a:ea typeface="+mn-ea"/>
                <a:cs typeface="+mn-cs"/>
              </a:rPr>
              <a:t>Do you know, you might be right. There are some businesses for which we are not the right solution and others where we’ve successfully delivered a large volume of new clients. I certainly do not want to waste your time so can I ask you a couple of questions in order to find out which one you are likely to be?” </a:t>
            </a:r>
          </a:p>
          <a:p>
            <a:endParaRPr lang="en-GB" sz="1200" i="1"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Note how we’ve referenced ‘</a:t>
            </a:r>
            <a:r>
              <a:rPr lang="en-GB" sz="1200" i="1" kern="1200" dirty="0" smtClean="0">
                <a:solidFill>
                  <a:schemeClr val="tx1"/>
                </a:solidFill>
                <a:effectLst/>
                <a:latin typeface="+mn-lt"/>
                <a:ea typeface="+mn-ea"/>
                <a:cs typeface="+mn-cs"/>
              </a:rPr>
              <a:t>delivered a large volume of new clients’ </a:t>
            </a:r>
            <a:r>
              <a:rPr lang="en-GB" sz="1200" kern="1200" dirty="0" smtClean="0">
                <a:solidFill>
                  <a:schemeClr val="tx1"/>
                </a:solidFill>
                <a:effectLst/>
                <a:latin typeface="+mn-lt"/>
                <a:ea typeface="+mn-ea"/>
                <a:cs typeface="+mn-cs"/>
              </a:rPr>
              <a:t>– this was the ‘</a:t>
            </a:r>
            <a:r>
              <a:rPr lang="en-GB" sz="1200" b="1" kern="1200" dirty="0" smtClean="0">
                <a:solidFill>
                  <a:schemeClr val="tx1"/>
                </a:solidFill>
                <a:effectLst/>
                <a:latin typeface="+mn-lt"/>
                <a:ea typeface="+mn-ea"/>
                <a:cs typeface="+mn-cs"/>
              </a:rPr>
              <a:t>benefit hook’</a:t>
            </a:r>
            <a:r>
              <a:rPr lang="en-GB" sz="1200" kern="1200" dirty="0" smtClean="0">
                <a:solidFill>
                  <a:schemeClr val="tx1"/>
                </a:solidFill>
                <a:effectLst/>
                <a:latin typeface="+mn-lt"/>
                <a:ea typeface="+mn-ea"/>
                <a:cs typeface="+mn-cs"/>
              </a:rPr>
              <a:t> used to re-engage the client’s attention.</a:t>
            </a:r>
          </a:p>
          <a:p>
            <a:endParaRPr lang="en-GB"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Always try and avoid tackling an objection head on. The further you travel into proving an objection to be just baloney, the further you distance yourself from the client. This is especially true when the objection was a </a:t>
            </a:r>
            <a:r>
              <a:rPr lang="en-GB" sz="1200" strike="sngStrike" kern="1200" dirty="0" smtClean="0">
                <a:solidFill>
                  <a:schemeClr val="tx1"/>
                </a:solidFill>
                <a:effectLst/>
                <a:latin typeface="+mn-lt"/>
                <a:ea typeface="+mn-ea"/>
                <a:cs typeface="+mn-cs"/>
              </a:rPr>
              <a:t>‘</a:t>
            </a:r>
            <a:r>
              <a:rPr lang="en-GB" sz="1200" kern="1200" dirty="0" smtClean="0">
                <a:solidFill>
                  <a:schemeClr val="tx1"/>
                </a:solidFill>
                <a:effectLst/>
                <a:latin typeface="+mn-lt"/>
                <a:ea typeface="+mn-ea"/>
                <a:cs typeface="+mn-cs"/>
              </a:rPr>
              <a:t>red herring’ and they simply didn’t see the benefit of the meeting. Shoot them down at this point for being right and you’ll be shooting out the door!</a:t>
            </a:r>
          </a:p>
          <a:p>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FAAA6B1-D598-A743-B5E4-DE6CC8BC8256}" type="slidenum">
              <a:rPr lang="en-US" smtClean="0"/>
              <a:t>6</a:t>
            </a:fld>
            <a:endParaRPr lang="en-US"/>
          </a:p>
        </p:txBody>
      </p:sp>
    </p:spTree>
    <p:extLst>
      <p:ext uri="{BB962C8B-B14F-4D97-AF65-F5344CB8AC3E}">
        <p14:creationId xmlns:p14="http://schemas.microsoft.com/office/powerpoint/2010/main" val="34808580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If you deem the objection to be a true concern that is going to distract throughout the meeting, fine, put it to bed. </a:t>
            </a:r>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But </a:t>
            </a:r>
            <a:r>
              <a:rPr lang="en-GB" sz="1200" kern="1200" dirty="0" smtClean="0">
                <a:solidFill>
                  <a:schemeClr val="tx1"/>
                </a:solidFill>
                <a:effectLst/>
                <a:latin typeface="+mn-lt"/>
                <a:ea typeface="+mn-ea"/>
                <a:cs typeface="+mn-cs"/>
              </a:rPr>
              <a:t>only do so after getting the client to agree how you will both proceed (on the selling path) if you can address this issue. </a:t>
            </a:r>
            <a:endParaRPr lang="en-GB" sz="1200" kern="1200" dirty="0" smtClean="0">
              <a:solidFill>
                <a:schemeClr val="tx1"/>
              </a:solidFill>
              <a:effectLst/>
              <a:latin typeface="+mn-lt"/>
              <a:ea typeface="+mn-ea"/>
              <a:cs typeface="+mn-cs"/>
            </a:endParaRPr>
          </a:p>
          <a:p>
            <a:endParaRPr lang="en-GB" sz="1200" kern="1200" smtClean="0">
              <a:solidFill>
                <a:schemeClr val="tx1"/>
              </a:solidFill>
              <a:effectLst/>
              <a:latin typeface="+mn-lt"/>
              <a:ea typeface="+mn-ea"/>
              <a:cs typeface="+mn-cs"/>
            </a:endParaRPr>
          </a:p>
          <a:p>
            <a:r>
              <a:rPr lang="en-GB" sz="1200" kern="1200" smtClean="0">
                <a:solidFill>
                  <a:schemeClr val="tx1"/>
                </a:solidFill>
                <a:effectLst/>
                <a:latin typeface="+mn-lt"/>
                <a:ea typeface="+mn-ea"/>
                <a:cs typeface="+mn-cs"/>
              </a:rPr>
              <a:t>For </a:t>
            </a:r>
            <a:r>
              <a:rPr lang="en-GB" sz="1200" kern="1200" dirty="0" smtClean="0">
                <a:solidFill>
                  <a:schemeClr val="tx1"/>
                </a:solidFill>
                <a:effectLst/>
                <a:latin typeface="+mn-lt"/>
                <a:ea typeface="+mn-ea"/>
                <a:cs typeface="+mn-cs"/>
              </a:rPr>
              <a:t>example, “</a:t>
            </a:r>
            <a:r>
              <a:rPr lang="en-GB" sz="1200" i="1" kern="1200" dirty="0" smtClean="0">
                <a:solidFill>
                  <a:schemeClr val="tx1"/>
                </a:solidFill>
                <a:effectLst/>
                <a:latin typeface="+mn-lt"/>
                <a:ea typeface="+mn-ea"/>
                <a:cs typeface="+mn-cs"/>
              </a:rPr>
              <a:t>You might be right, it doesn’t work for everyone, but if I can show you a few comments from other equally renowned restaurateurs who felt the same but are now my best customers, can we explore which category you fall into afterwards?</a:t>
            </a:r>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Testimonials are excellent diffusers for objections, especially when they reference a client’s competitors!</a:t>
            </a:r>
          </a:p>
          <a:p>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FAAA6B1-D598-A743-B5E4-DE6CC8BC8256}" type="slidenum">
              <a:rPr lang="en-US" smtClean="0"/>
              <a:t>7</a:t>
            </a:fld>
            <a:endParaRPr lang="en-US"/>
          </a:p>
        </p:txBody>
      </p:sp>
    </p:spTree>
    <p:extLst>
      <p:ext uri="{BB962C8B-B14F-4D97-AF65-F5344CB8AC3E}">
        <p14:creationId xmlns:p14="http://schemas.microsoft.com/office/powerpoint/2010/main" val="24558748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b="1" kern="1200" dirty="0" smtClean="0">
                <a:solidFill>
                  <a:schemeClr val="tx1"/>
                </a:solidFill>
                <a:effectLst/>
                <a:latin typeface="+mn-lt"/>
                <a:ea typeface="+mn-ea"/>
                <a:cs typeface="+mn-cs"/>
              </a:rPr>
              <a:t>The ‘objection bat’</a:t>
            </a:r>
            <a:r>
              <a:rPr lang="en-GB" sz="1200" kern="1200" dirty="0" smtClean="0">
                <a:solidFill>
                  <a:schemeClr val="tx1"/>
                </a:solidFill>
                <a:effectLst/>
                <a:latin typeface="+mn-lt"/>
                <a:ea typeface="+mn-ea"/>
                <a:cs typeface="+mn-cs"/>
              </a:rPr>
              <a:t>. Always have a large bat to hand for whacking really silly objections over the hill. </a:t>
            </a:r>
          </a:p>
          <a:p>
            <a:pPr marL="0" marR="0" indent="0" algn="l" defTabSz="4572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best ‘swing’ is always asking a random question about the client’s business such as, in our scenario, “</a:t>
            </a:r>
            <a:r>
              <a:rPr lang="en-GB" sz="1200" i="1" kern="1200" dirty="0" smtClean="0">
                <a:solidFill>
                  <a:schemeClr val="tx1"/>
                </a:solidFill>
                <a:effectLst/>
                <a:latin typeface="+mn-lt"/>
                <a:ea typeface="+mn-ea"/>
                <a:cs typeface="+mn-cs"/>
              </a:rPr>
              <a:t> The picture of that famous actress on your wall…does she eat here?” </a:t>
            </a:r>
          </a:p>
          <a:p>
            <a:pPr marL="0" marR="0" indent="0" algn="l" defTabSz="457200" rtl="0" eaLnBrk="1" fontAlgn="auto" latinLnBrk="0" hangingPunct="1">
              <a:lnSpc>
                <a:spcPct val="100000"/>
              </a:lnSpc>
              <a:spcBef>
                <a:spcPts val="0"/>
              </a:spcBef>
              <a:spcAft>
                <a:spcPts val="0"/>
              </a:spcAft>
              <a:buClrTx/>
              <a:buSzTx/>
              <a:buFontTx/>
              <a:buNone/>
              <a:tabLst/>
              <a:defRPr/>
            </a:pPr>
            <a:endParaRPr lang="en-GB" sz="1200" i="1"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Clients love to talk about their business, which they are naturally really proud of, and guess what? You – and your client – are now back on the </a:t>
            </a:r>
            <a:r>
              <a:rPr lang="en-GB" sz="1200" i="1" kern="1200" dirty="0" smtClean="0">
                <a:solidFill>
                  <a:schemeClr val="tx1"/>
                </a:solidFill>
                <a:effectLst/>
                <a:latin typeface="+mn-lt"/>
                <a:ea typeface="+mn-ea"/>
                <a:cs typeface="+mn-cs"/>
              </a:rPr>
              <a:t>Directional Selling</a:t>
            </a:r>
            <a:r>
              <a:rPr lang="en-GB" sz="1200" kern="1200" dirty="0" smtClean="0">
                <a:solidFill>
                  <a:schemeClr val="tx1"/>
                </a:solidFill>
                <a:effectLst/>
                <a:latin typeface="+mn-lt"/>
                <a:ea typeface="+mn-ea"/>
                <a:cs typeface="+mn-cs"/>
              </a:rPr>
              <a:t> path!</a:t>
            </a:r>
          </a:p>
          <a:p>
            <a:endParaRPr lang="en-US" dirty="0"/>
          </a:p>
        </p:txBody>
      </p:sp>
      <p:sp>
        <p:nvSpPr>
          <p:cNvPr id="4" name="Slide Number Placeholder 3"/>
          <p:cNvSpPr>
            <a:spLocks noGrp="1"/>
          </p:cNvSpPr>
          <p:nvPr>
            <p:ph type="sldNum" sz="quarter" idx="10"/>
          </p:nvPr>
        </p:nvSpPr>
        <p:spPr/>
        <p:txBody>
          <a:bodyPr/>
          <a:lstStyle/>
          <a:p>
            <a:fld id="{5FAAA6B1-D598-A743-B5E4-DE6CC8BC8256}" type="slidenum">
              <a:rPr lang="en-US" smtClean="0"/>
              <a:t>8</a:t>
            </a:fld>
            <a:endParaRPr lang="en-US"/>
          </a:p>
        </p:txBody>
      </p:sp>
    </p:spTree>
    <p:extLst>
      <p:ext uri="{BB962C8B-B14F-4D97-AF65-F5344CB8AC3E}">
        <p14:creationId xmlns:p14="http://schemas.microsoft.com/office/powerpoint/2010/main" val="23502795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Some objections will require you to backtrack on the selling path, perhaps because an element has been missed or a feature/benefit needs reinforcing. </a:t>
            </a:r>
          </a:p>
          <a:p>
            <a:pPr marL="0" marR="0" indent="0" algn="l" defTabSz="4572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A classic such objection is price. “</a:t>
            </a:r>
            <a:r>
              <a:rPr lang="en-GB" sz="1200" i="1" kern="1200" dirty="0" smtClean="0">
                <a:solidFill>
                  <a:schemeClr val="tx1"/>
                </a:solidFill>
                <a:effectLst/>
                <a:latin typeface="+mn-lt"/>
                <a:ea typeface="+mn-ea"/>
                <a:cs typeface="+mn-cs"/>
              </a:rPr>
              <a:t>It’s just too expensive.”</a:t>
            </a:r>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FAAA6B1-D598-A743-B5E4-DE6CC8BC8256}" type="slidenum">
              <a:rPr lang="en-US" smtClean="0"/>
              <a:t>9</a:t>
            </a:fld>
            <a:endParaRPr lang="en-US"/>
          </a:p>
        </p:txBody>
      </p:sp>
    </p:spTree>
    <p:extLst>
      <p:ext uri="{BB962C8B-B14F-4D97-AF65-F5344CB8AC3E}">
        <p14:creationId xmlns:p14="http://schemas.microsoft.com/office/powerpoint/2010/main" val="2586271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GB"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GB" smtClean="0"/>
              <a:t>Click to edit Master subtitle style</a:t>
            </a:r>
            <a:endParaRPr lang="en-US" dirty="0"/>
          </a:p>
        </p:txBody>
      </p:sp>
      <p:sp>
        <p:nvSpPr>
          <p:cNvPr id="4" name="Date Placeholder 3"/>
          <p:cNvSpPr>
            <a:spLocks noGrp="1"/>
          </p:cNvSpPr>
          <p:nvPr>
            <p:ph type="dt" sz="half" idx="10"/>
          </p:nvPr>
        </p:nvSpPr>
        <p:spPr>
          <a:xfrm>
            <a:off x="329243" y="6573158"/>
            <a:ext cx="2176272" cy="201168"/>
          </a:xfrm>
          <a:prstGeom prst="rect">
            <a:avLst/>
          </a:prstGeom>
        </p:spPr>
        <p:txBody>
          <a:bodyPr/>
          <a:lstStyle/>
          <a:p>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pic>
        <p:nvPicPr>
          <p:cNvPr id="7" name="Picture 6" descr="DirectionalSellingLogo2.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88280" y="5794539"/>
            <a:ext cx="5217100" cy="788306"/>
          </a:xfrm>
          <a:prstGeom prst="rect">
            <a:avLst/>
          </a:prstGeom>
        </p:spPr>
      </p:pic>
      <p:sp>
        <p:nvSpPr>
          <p:cNvPr id="5" name="Footer Placeholder 4"/>
          <p:cNvSpPr>
            <a:spLocks noGrp="1"/>
          </p:cNvSpPr>
          <p:nvPr>
            <p:ph type="ftr" sz="quarter" idx="3"/>
          </p:nvPr>
        </p:nvSpPr>
        <p:spPr>
          <a:xfrm>
            <a:off x="394896" y="6514578"/>
            <a:ext cx="2785625" cy="274320"/>
          </a:xfrm>
          <a:prstGeom prst="rect">
            <a:avLst/>
          </a:prstGeom>
        </p:spPr>
        <p:txBody>
          <a:bodyPr vert="horz" lIns="91440" tIns="45720" rIns="91440" bIns="45720" rtlCol="0" anchor="ctr"/>
          <a:lstStyle>
            <a:lvl1pPr algn="ctr">
              <a:defRPr sz="1000" cap="all" spc="200" baseline="0">
                <a:solidFill>
                  <a:srgbClr val="FFFFFF"/>
                </a:solidFill>
              </a:defRPr>
            </a:lvl1pPr>
          </a:lstStyle>
          <a:p>
            <a:r>
              <a:rPr lang="en-US" dirty="0" smtClean="0"/>
              <a:t>© Sales Skills Audit Ltd</a:t>
            </a:r>
            <a:endParaRPr lang="en-US" dirty="0"/>
          </a:p>
        </p:txBody>
      </p:sp>
      <p:sp>
        <p:nvSpPr>
          <p:cNvPr id="6" name="Slide Number Placeholder 5"/>
          <p:cNvSpPr>
            <a:spLocks noGrp="1"/>
          </p:cNvSpPr>
          <p:nvPr>
            <p:ph type="sldNum" sz="quarter" idx="12"/>
          </p:nvPr>
        </p:nvSpPr>
        <p:spPr>
          <a:xfrm>
            <a:off x="1642240" y="5869241"/>
            <a:ext cx="386990" cy="386990"/>
          </a:xfrm>
        </p:spPr>
        <p:txBody>
          <a:bodyPr/>
          <a:lstStyle/>
          <a:p>
            <a:fld id="{1AD20DFC-E2D5-4BD6-B744-D8DEEAB5F7C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GB"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Footer Placeholder 4"/>
          <p:cNvSpPr>
            <a:spLocks noGrp="1"/>
          </p:cNvSpPr>
          <p:nvPr>
            <p:ph type="ftr" sz="quarter" idx="3"/>
          </p:nvPr>
        </p:nvSpPr>
        <p:spPr>
          <a:xfrm>
            <a:off x="822960" y="6558842"/>
            <a:ext cx="2336216" cy="274320"/>
          </a:xfrm>
          <a:prstGeom prst="rect">
            <a:avLst/>
          </a:prstGeom>
        </p:spPr>
        <p:txBody>
          <a:bodyPr vert="horz" lIns="91440" tIns="45720" rIns="91440" bIns="45720" rtlCol="0" anchor="ctr"/>
          <a:lstStyle>
            <a:lvl1pPr algn="r">
              <a:defRPr sz="1000" cap="all" spc="200" baseline="0">
                <a:solidFill>
                  <a:srgbClr val="FFFFFF"/>
                </a:solidFill>
              </a:defRPr>
            </a:lvl1pPr>
          </a:lstStyle>
          <a:p>
            <a:r>
              <a:rPr lang="en-US" smtClean="0"/>
              <a:t>© Sales Skills Audit Ltd</a:t>
            </a:r>
            <a:endParaRPr lang="en-US" dirty="0"/>
          </a:p>
        </p:txBody>
      </p:sp>
      <p:sp>
        <p:nvSpPr>
          <p:cNvPr id="6" name="Slide Number Placeholder 5"/>
          <p:cNvSpPr>
            <a:spLocks noGrp="1"/>
          </p:cNvSpPr>
          <p:nvPr>
            <p:ph type="sldNum" sz="quarter" idx="4"/>
          </p:nvPr>
        </p:nvSpPr>
        <p:spPr>
          <a:xfrm>
            <a:off x="435970" y="6446172"/>
            <a:ext cx="386990" cy="38699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1AD20DFC-E2D5-4BD6-B744-D8DEEAB5F7C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05" r:id="rId1"/>
    <p:sldLayoutId id="2147483706" r:id="rId2"/>
  </p:sldLayoutIdLst>
  <p:hf hd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emf"/><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9.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7.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9370" y="1062182"/>
            <a:ext cx="5899727" cy="1039091"/>
          </a:xfrm>
        </p:spPr>
        <p:txBody>
          <a:bodyPr/>
          <a:lstStyle/>
          <a:p>
            <a:r>
              <a:rPr lang="en-GB" sz="4400" dirty="0" smtClean="0">
                <a:solidFill>
                  <a:schemeClr val="accent2">
                    <a:lumMod val="75000"/>
                  </a:schemeClr>
                </a:solidFill>
                <a:latin typeface="Calibri"/>
                <a:cs typeface="Calibri"/>
              </a:rPr>
              <a:t>Objection handling</a:t>
            </a:r>
            <a:endParaRPr lang="en-GB" sz="4400" dirty="0">
              <a:solidFill>
                <a:schemeClr val="accent2">
                  <a:lumMod val="75000"/>
                </a:schemeClr>
              </a:solidFill>
              <a:latin typeface="Calibri"/>
              <a:cs typeface="Calibri"/>
            </a:endParaRPr>
          </a:p>
        </p:txBody>
      </p:sp>
      <p:pic>
        <p:nvPicPr>
          <p:cNvPr id="4" name="Picture 3" descr="DirectionalSellingLogo2.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7130" y="133011"/>
            <a:ext cx="3648366" cy="551269"/>
          </a:xfrm>
          <a:prstGeom prst="rect">
            <a:avLst/>
          </a:prstGeom>
        </p:spPr>
      </p:pic>
      <p:pic>
        <p:nvPicPr>
          <p:cNvPr id="6" name="Picture 5" descr="Sales Skills Audit logo WHITE.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91183" y="5036193"/>
            <a:ext cx="4366488" cy="1406349"/>
          </a:xfrm>
          <a:prstGeom prst="rect">
            <a:avLst/>
          </a:prstGeom>
        </p:spPr>
      </p:pic>
      <p:sp>
        <p:nvSpPr>
          <p:cNvPr id="3" name="TextBox 2"/>
          <p:cNvSpPr txBox="1"/>
          <p:nvPr/>
        </p:nvSpPr>
        <p:spPr>
          <a:xfrm>
            <a:off x="4491183" y="6581001"/>
            <a:ext cx="4366488" cy="276999"/>
          </a:xfrm>
          <a:prstGeom prst="rect">
            <a:avLst/>
          </a:prstGeom>
          <a:noFill/>
        </p:spPr>
        <p:txBody>
          <a:bodyPr wrap="square" rtlCol="0">
            <a:spAutoFit/>
          </a:bodyPr>
          <a:lstStyle/>
          <a:p>
            <a:pPr algn="ctr"/>
            <a:r>
              <a:rPr lang="en-US" sz="1200" dirty="0" smtClean="0">
                <a:solidFill>
                  <a:schemeClr val="bg1"/>
                </a:solidFill>
              </a:rPr>
              <a:t>Copyright Sales Skills Audit Ltd, 2020</a:t>
            </a:r>
            <a:endParaRPr lang="en-US" sz="1200" dirty="0">
              <a:solidFill>
                <a:schemeClr val="bg1"/>
              </a:solidFill>
            </a:endParaRPr>
          </a:p>
        </p:txBody>
      </p:sp>
    </p:spTree>
    <p:extLst>
      <p:ext uri="{BB962C8B-B14F-4D97-AF65-F5344CB8AC3E}">
        <p14:creationId xmlns:p14="http://schemas.microsoft.com/office/powerpoint/2010/main" val="11357323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too expensive’</a:t>
            </a:r>
            <a:endParaRPr lang="en-US" dirty="0"/>
          </a:p>
        </p:txBody>
      </p:sp>
      <p:sp>
        <p:nvSpPr>
          <p:cNvPr id="3" name="Content Placeholder 2"/>
          <p:cNvSpPr>
            <a:spLocks noGrp="1"/>
          </p:cNvSpPr>
          <p:nvPr>
            <p:ph idx="1"/>
          </p:nvPr>
        </p:nvSpPr>
        <p:spPr>
          <a:xfrm>
            <a:off x="822960" y="1329141"/>
            <a:ext cx="7520940" cy="3603450"/>
          </a:xfrm>
        </p:spPr>
        <p:txBody>
          <a:bodyPr>
            <a:normAutofit/>
          </a:bodyPr>
          <a:lstStyle/>
          <a:p>
            <a:r>
              <a:rPr lang="en-GB" b="0" dirty="0" smtClean="0">
                <a:latin typeface="Calibri"/>
                <a:cs typeface="Calibri"/>
              </a:rPr>
              <a:t>A great response in this instance is:</a:t>
            </a:r>
          </a:p>
          <a:p>
            <a:r>
              <a:rPr lang="en-GB" b="0" dirty="0" smtClean="0">
                <a:latin typeface="Calibri"/>
                <a:cs typeface="Calibri"/>
              </a:rPr>
              <a:t> </a:t>
            </a:r>
          </a:p>
          <a:p>
            <a:r>
              <a:rPr lang="en-GB" b="0" dirty="0" smtClean="0">
                <a:latin typeface="Calibri"/>
                <a:cs typeface="Calibri"/>
              </a:rPr>
              <a:t>“</a:t>
            </a:r>
            <a:r>
              <a:rPr lang="en-GB" b="0" i="1" dirty="0">
                <a:latin typeface="Calibri"/>
                <a:cs typeface="Calibri"/>
              </a:rPr>
              <a:t>Is it because you think our machine is not value for money or would you struggle with the full cost right now?”</a:t>
            </a:r>
            <a:endParaRPr lang="en-GB" b="0" dirty="0">
              <a:latin typeface="Calibri"/>
              <a:cs typeface="Calibri"/>
            </a:endParaRPr>
          </a:p>
          <a:p>
            <a:r>
              <a:rPr lang="en-GB" b="0" dirty="0">
                <a:latin typeface="Calibri"/>
                <a:cs typeface="Calibri"/>
              </a:rPr>
              <a:t> </a:t>
            </a:r>
          </a:p>
          <a:p>
            <a:r>
              <a:rPr lang="en-GB" b="0" dirty="0">
                <a:latin typeface="Calibri"/>
                <a:cs typeface="Calibri"/>
              </a:rPr>
              <a:t>And the client replies, “</a:t>
            </a:r>
            <a:r>
              <a:rPr lang="en-GB" b="0" i="1" dirty="0">
                <a:latin typeface="Calibri"/>
                <a:cs typeface="Calibri"/>
              </a:rPr>
              <a:t>It’s not the money, I just think I can buy similar for less</a:t>
            </a:r>
            <a:r>
              <a:rPr lang="en-GB" b="0" dirty="0">
                <a:latin typeface="Calibri"/>
                <a:cs typeface="Calibri"/>
              </a:rPr>
              <a:t>.”</a:t>
            </a:r>
          </a:p>
          <a:p>
            <a:r>
              <a:rPr lang="en-GB" b="0" dirty="0">
                <a:latin typeface="Calibri"/>
                <a:cs typeface="Calibri"/>
              </a:rPr>
              <a:t> </a:t>
            </a:r>
          </a:p>
          <a:p>
            <a:r>
              <a:rPr lang="en-GB" b="0" dirty="0">
                <a:latin typeface="Calibri"/>
                <a:cs typeface="Calibri"/>
              </a:rPr>
              <a:t>“</a:t>
            </a:r>
            <a:r>
              <a:rPr lang="en-GB" b="0" i="1" dirty="0">
                <a:latin typeface="Calibri"/>
                <a:cs typeface="Calibri"/>
              </a:rPr>
              <a:t>Okay. If I can demonstrate to you that our model is better value for money against similar models on the market, would we have a deal?”</a:t>
            </a:r>
            <a:endParaRPr lang="en-GB" b="0" dirty="0">
              <a:latin typeface="Calibri"/>
              <a:cs typeface="Calibri"/>
            </a:endParaRPr>
          </a:p>
          <a:p>
            <a:r>
              <a:rPr lang="en-GB" b="0" dirty="0">
                <a:latin typeface="Calibri"/>
                <a:cs typeface="Calibri"/>
              </a:rPr>
              <a:t> </a:t>
            </a:r>
          </a:p>
          <a:p>
            <a:r>
              <a:rPr lang="en-GB" dirty="0">
                <a:latin typeface="Calibri"/>
                <a:cs typeface="Calibri"/>
              </a:rPr>
              <a:t>We are now closing the deal based upon an agreed journey back on the selling path</a:t>
            </a:r>
            <a:r>
              <a:rPr lang="en-GB" dirty="0" smtClean="0">
                <a:latin typeface="Calibri"/>
                <a:cs typeface="Calibri"/>
              </a:rPr>
              <a:t>.</a:t>
            </a:r>
            <a:endParaRPr lang="en-GB" dirty="0">
              <a:latin typeface="Calibri"/>
              <a:cs typeface="Calibri"/>
            </a:endParaRPr>
          </a:p>
        </p:txBody>
      </p:sp>
      <p:sp>
        <p:nvSpPr>
          <p:cNvPr id="4" name="Footer Placeholder 3"/>
          <p:cNvSpPr>
            <a:spLocks noGrp="1"/>
          </p:cNvSpPr>
          <p:nvPr>
            <p:ph type="ftr" sz="quarter" idx="3"/>
          </p:nvPr>
        </p:nvSpPr>
        <p:spPr/>
        <p:txBody>
          <a:bodyPr/>
          <a:lstStyle/>
          <a:p>
            <a:r>
              <a:rPr lang="en-US" smtClean="0"/>
              <a:t>© Sales Skills Audit Ltd</a:t>
            </a:r>
            <a:endParaRPr lang="en-US" dirty="0"/>
          </a:p>
        </p:txBody>
      </p:sp>
      <p:sp>
        <p:nvSpPr>
          <p:cNvPr id="5" name="Slide Number Placeholder 4"/>
          <p:cNvSpPr>
            <a:spLocks noGrp="1"/>
          </p:cNvSpPr>
          <p:nvPr>
            <p:ph type="sldNum" sz="quarter" idx="12"/>
          </p:nvPr>
        </p:nvSpPr>
        <p:spPr/>
        <p:txBody>
          <a:bodyPr/>
          <a:lstStyle/>
          <a:p>
            <a:fld id="{1AD20DFC-E2D5-4BD6-B744-D8DEEAB5F7C2}" type="slidenum">
              <a:rPr lang="en-US" smtClean="0"/>
              <a:pPr/>
              <a:t>10</a:t>
            </a:fld>
            <a:endParaRPr lang="en-US" dirty="0"/>
          </a:p>
        </p:txBody>
      </p:sp>
    </p:spTree>
    <p:extLst>
      <p:ext uri="{BB962C8B-B14F-4D97-AF65-F5344CB8AC3E}">
        <p14:creationId xmlns:p14="http://schemas.microsoft.com/office/powerpoint/2010/main" val="4535338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p:cTn id="1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p:cTn id="1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37"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fade">
                                      <p:cBhvr>
                                        <p:cTn id="25" dur="1000"/>
                                        <p:tgtEl>
                                          <p:spTgt spid="3">
                                            <p:txEl>
                                              <p:pRg st="8" end="8"/>
                                            </p:txEl>
                                          </p:spTgt>
                                        </p:tgtEl>
                                      </p:cBhvr>
                                    </p:animEffect>
                                    <p:anim calcmode="lin" valueType="num">
                                      <p:cBhvr>
                                        <p:cTn id="2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27" dur="900" decel="100000" fill="hold"/>
                                        <p:tgtEl>
                                          <p:spTgt spid="3">
                                            <p:txEl>
                                              <p:pRg st="8" end="8"/>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3">
                                            <p:txEl>
                                              <p:pRg st="8" end="8"/>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Backtracking to deal with an objection</a:t>
            </a:r>
            <a:endParaRPr lang="en-US" dirty="0"/>
          </a:p>
        </p:txBody>
      </p:sp>
      <p:pic>
        <p:nvPicPr>
          <p:cNvPr id="6" name="Content Placeholder 5" descr="Directional Path 9.jpg"/>
          <p:cNvPicPr>
            <a:picLocks noGrp="1" noChangeAspect="1"/>
          </p:cNvPicPr>
          <p:nvPr>
            <p:ph idx="1"/>
          </p:nvPr>
        </p:nvPicPr>
        <p:blipFill>
          <a:blip r:embed="rId3" cstate="print">
            <a:extLst>
              <a:ext uri="{28A0092B-C50C-407E-A947-70E740481C1C}">
                <a14:useLocalDpi xmlns:a14="http://schemas.microsoft.com/office/drawing/2010/main" val="0"/>
              </a:ext>
            </a:extLst>
          </a:blip>
          <a:srcRect t="5706" b="5706"/>
          <a:stretch>
            <a:fillRect/>
          </a:stretch>
        </p:blipFill>
        <p:spPr>
          <a:xfrm>
            <a:off x="1137001" y="1047316"/>
            <a:ext cx="6867275" cy="1913213"/>
          </a:xfrm>
        </p:spPr>
      </p:pic>
      <p:sp>
        <p:nvSpPr>
          <p:cNvPr id="4" name="Footer Placeholder 3"/>
          <p:cNvSpPr>
            <a:spLocks noGrp="1"/>
          </p:cNvSpPr>
          <p:nvPr>
            <p:ph type="ftr" sz="quarter" idx="3"/>
          </p:nvPr>
        </p:nvSpPr>
        <p:spPr/>
        <p:txBody>
          <a:bodyPr/>
          <a:lstStyle/>
          <a:p>
            <a:r>
              <a:rPr lang="en-US" smtClean="0"/>
              <a:t>© Sales Skills Audit Ltd</a:t>
            </a:r>
            <a:endParaRPr lang="en-US" dirty="0"/>
          </a:p>
        </p:txBody>
      </p:sp>
      <p:sp>
        <p:nvSpPr>
          <p:cNvPr id="5" name="Slide Number Placeholder 4"/>
          <p:cNvSpPr>
            <a:spLocks noGrp="1"/>
          </p:cNvSpPr>
          <p:nvPr>
            <p:ph type="sldNum" sz="quarter" idx="12"/>
          </p:nvPr>
        </p:nvSpPr>
        <p:spPr/>
        <p:txBody>
          <a:bodyPr/>
          <a:lstStyle/>
          <a:p>
            <a:fld id="{1AD20DFC-E2D5-4BD6-B744-D8DEEAB5F7C2}" type="slidenum">
              <a:rPr lang="en-US" smtClean="0"/>
              <a:pPr/>
              <a:t>11</a:t>
            </a:fld>
            <a:endParaRPr lang="en-US" dirty="0"/>
          </a:p>
        </p:txBody>
      </p:sp>
      <p:sp>
        <p:nvSpPr>
          <p:cNvPr id="7" name="Content Placeholder 2"/>
          <p:cNvSpPr txBox="1">
            <a:spLocks/>
          </p:cNvSpPr>
          <p:nvPr/>
        </p:nvSpPr>
        <p:spPr>
          <a:xfrm>
            <a:off x="822960" y="3101330"/>
            <a:ext cx="7520940" cy="1846029"/>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285750" indent="-285750">
              <a:buFont typeface="Arial"/>
              <a:buChar char="•"/>
            </a:pPr>
            <a:r>
              <a:rPr lang="en-GB" b="0" dirty="0" smtClean="0">
                <a:latin typeface="Calibri"/>
                <a:cs typeface="Calibri"/>
              </a:rPr>
              <a:t>Take the client back to ‘features and benefits in Matching</a:t>
            </a:r>
          </a:p>
          <a:p>
            <a:pPr marL="285750" indent="-285750">
              <a:buFont typeface="Arial"/>
              <a:buChar char="•"/>
            </a:pPr>
            <a:r>
              <a:rPr lang="en-GB" b="0" dirty="0">
                <a:latin typeface="Calibri"/>
                <a:cs typeface="Calibri"/>
              </a:rPr>
              <a:t>Use the objection to close the deal, “</a:t>
            </a:r>
            <a:r>
              <a:rPr lang="en-GB" b="0" i="1" dirty="0">
                <a:latin typeface="Calibri"/>
                <a:cs typeface="Calibri"/>
              </a:rPr>
              <a:t>If I can address this, do we have a </a:t>
            </a:r>
            <a:r>
              <a:rPr lang="en-GB" b="0" i="1">
                <a:latin typeface="Calibri"/>
                <a:cs typeface="Calibri"/>
              </a:rPr>
              <a:t>deal</a:t>
            </a:r>
            <a:r>
              <a:rPr lang="en-GB" b="0" i="1" smtClean="0">
                <a:latin typeface="Calibri"/>
                <a:cs typeface="Calibri"/>
              </a:rPr>
              <a:t>?”</a:t>
            </a:r>
            <a:endParaRPr lang="en-GB" b="0" i="1" dirty="0">
              <a:latin typeface="Calibri"/>
              <a:cs typeface="Calibri"/>
            </a:endParaRPr>
          </a:p>
          <a:p>
            <a:pPr marL="285750" indent="-285750">
              <a:buFont typeface="Arial"/>
              <a:buChar char="•"/>
            </a:pPr>
            <a:r>
              <a:rPr lang="en-GB" b="0" dirty="0" smtClean="0">
                <a:latin typeface="Calibri"/>
                <a:cs typeface="Calibri"/>
              </a:rPr>
              <a:t>Identify the appropriate ‘value for money’, perhaps your machine is quicker and therefore more productive than a cheaper rival machine?</a:t>
            </a:r>
          </a:p>
          <a:p>
            <a:pPr marL="0" indent="0"/>
            <a:r>
              <a:rPr lang="en-GB" b="0" dirty="0" smtClean="0">
                <a:latin typeface="Calibri"/>
                <a:cs typeface="Calibri"/>
              </a:rPr>
              <a:t>Remember, this is why it is so important to </a:t>
            </a:r>
            <a:r>
              <a:rPr lang="en-GB" dirty="0" smtClean="0">
                <a:latin typeface="Calibri"/>
                <a:cs typeface="Calibri"/>
              </a:rPr>
              <a:t>Qualify</a:t>
            </a:r>
            <a:r>
              <a:rPr lang="en-GB" b="0" dirty="0" smtClean="0">
                <a:latin typeface="Calibri"/>
                <a:cs typeface="Calibri"/>
              </a:rPr>
              <a:t> properly and therefore have these notes to fall back on when dealing with an objection.</a:t>
            </a:r>
            <a:endParaRPr lang="en-GB" b="0" dirty="0">
              <a:latin typeface="Calibri"/>
              <a:cs typeface="Calibri"/>
            </a:endParaRPr>
          </a:p>
        </p:txBody>
      </p:sp>
    </p:spTree>
    <p:extLst>
      <p:ext uri="{BB962C8B-B14F-4D97-AF65-F5344CB8AC3E}">
        <p14:creationId xmlns:p14="http://schemas.microsoft.com/office/powerpoint/2010/main" val="21589941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p:cTn id="13" dur="500" fill="hold"/>
                                        <p:tgtEl>
                                          <p:spTgt spid="7">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7">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p:cTn id="19" dur="500" fill="hold"/>
                                        <p:tgtEl>
                                          <p:spTgt spid="7">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7">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p:cTn id="25" dur="500" fill="hold"/>
                                        <p:tgtEl>
                                          <p:spTgt spid="7">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7">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Objections in sales is natural</a:t>
            </a:r>
            <a:endParaRPr lang="en-US" dirty="0"/>
          </a:p>
        </p:txBody>
      </p:sp>
      <p:sp>
        <p:nvSpPr>
          <p:cNvPr id="3" name="Content Placeholder 2"/>
          <p:cNvSpPr>
            <a:spLocks noGrp="1"/>
          </p:cNvSpPr>
          <p:nvPr>
            <p:ph idx="1"/>
          </p:nvPr>
        </p:nvSpPr>
        <p:spPr>
          <a:xfrm>
            <a:off x="822960" y="1137154"/>
            <a:ext cx="7720676" cy="1383025"/>
          </a:xfrm>
        </p:spPr>
        <p:txBody>
          <a:bodyPr>
            <a:noAutofit/>
          </a:bodyPr>
          <a:lstStyle/>
          <a:p>
            <a:pPr marL="0" indent="0"/>
            <a:r>
              <a:rPr lang="en-GB" b="0" dirty="0" smtClean="0">
                <a:latin typeface="Calibri"/>
                <a:cs typeface="Calibri"/>
              </a:rPr>
              <a:t>Objections can be a sign that the client is still engaged and is considering your offer</a:t>
            </a:r>
          </a:p>
          <a:p>
            <a:pPr marL="0" indent="0"/>
            <a:endParaRPr lang="en-GB" b="0" dirty="0">
              <a:latin typeface="Calibri"/>
              <a:cs typeface="Calibri"/>
            </a:endParaRPr>
          </a:p>
          <a:p>
            <a:pPr marL="0" indent="0"/>
            <a:r>
              <a:rPr lang="en-GB" b="0" dirty="0" smtClean="0">
                <a:latin typeface="Calibri"/>
                <a:cs typeface="Calibri"/>
              </a:rPr>
              <a:t>Firstly, decide if the objection is a realistic question or a red herring? Secondly, identify your position on the sales path.</a:t>
            </a:r>
          </a:p>
        </p:txBody>
      </p:sp>
      <p:sp>
        <p:nvSpPr>
          <p:cNvPr id="4" name="Footer Placeholder 3"/>
          <p:cNvSpPr>
            <a:spLocks noGrp="1"/>
          </p:cNvSpPr>
          <p:nvPr>
            <p:ph type="ftr" sz="quarter" idx="3"/>
          </p:nvPr>
        </p:nvSpPr>
        <p:spPr/>
        <p:txBody>
          <a:bodyPr/>
          <a:lstStyle/>
          <a:p>
            <a:r>
              <a:rPr lang="en-US" smtClean="0"/>
              <a:t>© Sales Skills Audit Ltd</a:t>
            </a:r>
            <a:endParaRPr lang="en-US" dirty="0"/>
          </a:p>
        </p:txBody>
      </p:sp>
      <p:sp>
        <p:nvSpPr>
          <p:cNvPr id="5" name="Slide Number Placeholder 4"/>
          <p:cNvSpPr>
            <a:spLocks noGrp="1"/>
          </p:cNvSpPr>
          <p:nvPr>
            <p:ph type="sldNum" sz="quarter" idx="12"/>
          </p:nvPr>
        </p:nvSpPr>
        <p:spPr/>
        <p:txBody>
          <a:bodyPr/>
          <a:lstStyle/>
          <a:p>
            <a:fld id="{1AD20DFC-E2D5-4BD6-B744-D8DEEAB5F7C2}" type="slidenum">
              <a:rPr lang="en-US" smtClean="0"/>
              <a:pPr/>
              <a:t>2</a:t>
            </a:fld>
            <a:endParaRPr lang="en-US" dirty="0"/>
          </a:p>
        </p:txBody>
      </p:sp>
      <p:sp>
        <p:nvSpPr>
          <p:cNvPr id="7" name="Content Placeholder 2"/>
          <p:cNvSpPr txBox="1">
            <a:spLocks/>
          </p:cNvSpPr>
          <p:nvPr/>
        </p:nvSpPr>
        <p:spPr>
          <a:xfrm>
            <a:off x="822960" y="4341862"/>
            <a:ext cx="7720676" cy="750112"/>
          </a:xfrm>
          <a:prstGeom prst="rect">
            <a:avLst/>
          </a:prstGeom>
        </p:spPr>
        <p:txBody>
          <a:bodyPr vert="horz" lIns="91440" tIns="45720" rIns="91440" bIns="45720" rtlCol="0">
            <a:no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0" indent="0"/>
            <a:r>
              <a:rPr lang="en-GB" b="0" dirty="0" smtClean="0">
                <a:latin typeface="Calibri"/>
                <a:cs typeface="Calibri"/>
              </a:rPr>
              <a:t>In this example we think it is a red herring or ‘left field’ because the client can’t possibly know if this is the right product this early in the meeting (during </a:t>
            </a:r>
            <a:r>
              <a:rPr lang="en-GB" dirty="0" smtClean="0">
                <a:latin typeface="Calibri"/>
                <a:cs typeface="Calibri"/>
              </a:rPr>
              <a:t>Qualifying</a:t>
            </a:r>
            <a:r>
              <a:rPr lang="en-GB" b="0" dirty="0" smtClean="0">
                <a:latin typeface="Calibri"/>
                <a:cs typeface="Calibri"/>
              </a:rPr>
              <a:t>)</a:t>
            </a:r>
          </a:p>
        </p:txBody>
      </p:sp>
      <p:pic>
        <p:nvPicPr>
          <p:cNvPr id="8" name="Picture 7" descr="Directional Path 6.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9688" y="2505412"/>
            <a:ext cx="6117336" cy="1716024"/>
          </a:xfrm>
          <a:prstGeom prst="rect">
            <a:avLst/>
          </a:prstGeom>
        </p:spPr>
      </p:pic>
    </p:spTree>
    <p:extLst>
      <p:ext uri="{BB962C8B-B14F-4D97-AF65-F5344CB8AC3E}">
        <p14:creationId xmlns:p14="http://schemas.microsoft.com/office/powerpoint/2010/main" val="20788422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ssolve">
                                      <p:cBhvr>
                                        <p:cTn id="12" dur="500"/>
                                        <p:tgtEl>
                                          <p:spTgt spid="8"/>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dissolve">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Getting the client back to your path</a:t>
            </a:r>
            <a:endParaRPr lang="en-US" dirty="0"/>
          </a:p>
        </p:txBody>
      </p:sp>
      <p:sp>
        <p:nvSpPr>
          <p:cNvPr id="3" name="Content Placeholder 2"/>
          <p:cNvSpPr>
            <a:spLocks noGrp="1"/>
          </p:cNvSpPr>
          <p:nvPr>
            <p:ph idx="1"/>
          </p:nvPr>
        </p:nvSpPr>
        <p:spPr>
          <a:xfrm>
            <a:off x="691033" y="2997951"/>
            <a:ext cx="7652867" cy="1831261"/>
          </a:xfrm>
        </p:spPr>
        <p:txBody>
          <a:bodyPr>
            <a:normAutofit lnSpcReduction="10000"/>
          </a:bodyPr>
          <a:lstStyle/>
          <a:p>
            <a:pPr marL="0" indent="0"/>
            <a:r>
              <a:rPr lang="en-GB" b="0" dirty="0" smtClean="0">
                <a:latin typeface="Calibri"/>
                <a:cs typeface="Calibri"/>
              </a:rPr>
              <a:t>This objection is not realistic so we’ve plotted it off the </a:t>
            </a:r>
            <a:r>
              <a:rPr lang="en-GB" b="0" i="1" dirty="0">
                <a:latin typeface="Calibri"/>
                <a:cs typeface="Calibri"/>
              </a:rPr>
              <a:t>Directional Selling</a:t>
            </a:r>
            <a:r>
              <a:rPr lang="en-GB" b="0" dirty="0">
                <a:latin typeface="Calibri"/>
                <a:cs typeface="Calibri"/>
              </a:rPr>
              <a:t> </a:t>
            </a:r>
            <a:r>
              <a:rPr lang="en-GB" b="0" dirty="0" smtClean="0">
                <a:latin typeface="Calibri"/>
                <a:cs typeface="Calibri"/>
              </a:rPr>
              <a:t>path, so:</a:t>
            </a:r>
          </a:p>
          <a:p>
            <a:pPr marL="285750" indent="-285750">
              <a:buFont typeface="Arial"/>
              <a:buChar char="•"/>
            </a:pPr>
            <a:r>
              <a:rPr lang="en-GB" b="0" dirty="0" smtClean="0">
                <a:latin typeface="Calibri"/>
                <a:cs typeface="Calibri"/>
              </a:rPr>
              <a:t>Avoid entering the ‘right/wrong’ debate </a:t>
            </a:r>
          </a:p>
          <a:p>
            <a:pPr marL="285750" indent="-285750">
              <a:buFont typeface="Arial"/>
              <a:buChar char="•"/>
            </a:pPr>
            <a:r>
              <a:rPr lang="en-GB" b="0" dirty="0" smtClean="0">
                <a:latin typeface="Calibri"/>
                <a:cs typeface="Calibri"/>
              </a:rPr>
              <a:t>Try a simple correction line, “</a:t>
            </a:r>
            <a:r>
              <a:rPr lang="en-GB" b="0" i="1" dirty="0" smtClean="0">
                <a:latin typeface="Calibri"/>
                <a:cs typeface="Calibri"/>
              </a:rPr>
              <a:t>Let’s </a:t>
            </a:r>
            <a:r>
              <a:rPr lang="en-GB" b="0" i="1" dirty="0">
                <a:latin typeface="Calibri"/>
                <a:cs typeface="Calibri"/>
              </a:rPr>
              <a:t>see. I have a couple more questions and then we can cut to the options. Is that okay</a:t>
            </a:r>
            <a:r>
              <a:rPr lang="en-GB" b="0" i="1" dirty="0" smtClean="0">
                <a:latin typeface="Calibri"/>
                <a:cs typeface="Calibri"/>
              </a:rPr>
              <a:t>?”</a:t>
            </a:r>
          </a:p>
          <a:p>
            <a:pPr marL="285750" indent="-285750">
              <a:buFont typeface="Arial"/>
              <a:buChar char="•"/>
            </a:pPr>
            <a:r>
              <a:rPr lang="en-GB" b="0" dirty="0" smtClean="0">
                <a:latin typeface="Calibri"/>
                <a:cs typeface="Calibri"/>
              </a:rPr>
              <a:t>Have you simply lost their attention? Use a ‘</a:t>
            </a:r>
            <a:r>
              <a:rPr lang="en-GB" dirty="0" smtClean="0">
                <a:solidFill>
                  <a:srgbClr val="1F5FA0"/>
                </a:solidFill>
                <a:latin typeface="Calibri"/>
                <a:cs typeface="Calibri"/>
              </a:rPr>
              <a:t>benefit hook</a:t>
            </a:r>
            <a:r>
              <a:rPr lang="en-GB" b="0" dirty="0" smtClean="0">
                <a:latin typeface="Calibri"/>
                <a:cs typeface="Calibri"/>
              </a:rPr>
              <a:t>’ to regain focus and return to the selling path</a:t>
            </a:r>
          </a:p>
        </p:txBody>
      </p:sp>
      <p:sp>
        <p:nvSpPr>
          <p:cNvPr id="6" name="Footer Placeholder 5"/>
          <p:cNvSpPr>
            <a:spLocks noGrp="1"/>
          </p:cNvSpPr>
          <p:nvPr>
            <p:ph type="ftr" sz="quarter" idx="3"/>
          </p:nvPr>
        </p:nvSpPr>
        <p:spPr/>
        <p:txBody>
          <a:bodyPr/>
          <a:lstStyle/>
          <a:p>
            <a:r>
              <a:rPr lang="en-US" smtClean="0"/>
              <a:t>© Sales Skills Audit Ltd</a:t>
            </a:r>
            <a:endParaRPr lang="en-US" dirty="0"/>
          </a:p>
        </p:txBody>
      </p:sp>
      <p:sp>
        <p:nvSpPr>
          <p:cNvPr id="7" name="Slide Number Placeholder 6"/>
          <p:cNvSpPr>
            <a:spLocks noGrp="1"/>
          </p:cNvSpPr>
          <p:nvPr>
            <p:ph type="sldNum" sz="quarter" idx="12"/>
          </p:nvPr>
        </p:nvSpPr>
        <p:spPr/>
        <p:txBody>
          <a:bodyPr/>
          <a:lstStyle/>
          <a:p>
            <a:fld id="{1AD20DFC-E2D5-4BD6-B744-D8DEEAB5F7C2}" type="slidenum">
              <a:rPr lang="en-US" smtClean="0"/>
              <a:pPr/>
              <a:t>3</a:t>
            </a:fld>
            <a:endParaRPr lang="en-US" dirty="0"/>
          </a:p>
        </p:txBody>
      </p:sp>
      <p:pic>
        <p:nvPicPr>
          <p:cNvPr id="8" name="Picture 7" descr="Directional Path 6.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6324" y="1087660"/>
            <a:ext cx="6117336" cy="1716024"/>
          </a:xfrm>
          <a:prstGeom prst="rect">
            <a:avLst/>
          </a:prstGeom>
        </p:spPr>
      </p:pic>
    </p:spTree>
    <p:extLst>
      <p:ext uri="{BB962C8B-B14F-4D97-AF65-F5344CB8AC3E}">
        <p14:creationId xmlns:p14="http://schemas.microsoft.com/office/powerpoint/2010/main" val="3863170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Sometimes it pays to agree</a:t>
            </a:r>
            <a:r>
              <a:rPr lang="mr-IN" dirty="0" smtClean="0"/>
              <a:t>…</a:t>
            </a:r>
            <a:endParaRPr lang="en-US" dirty="0"/>
          </a:p>
        </p:txBody>
      </p:sp>
      <p:sp>
        <p:nvSpPr>
          <p:cNvPr id="4" name="Footer Placeholder 3"/>
          <p:cNvSpPr>
            <a:spLocks noGrp="1"/>
          </p:cNvSpPr>
          <p:nvPr>
            <p:ph type="ftr" sz="quarter" idx="3"/>
          </p:nvPr>
        </p:nvSpPr>
        <p:spPr/>
        <p:txBody>
          <a:bodyPr/>
          <a:lstStyle/>
          <a:p>
            <a:r>
              <a:rPr lang="en-US" smtClean="0"/>
              <a:t>© Sales Skills Audit Ltd</a:t>
            </a:r>
            <a:endParaRPr lang="en-US" dirty="0"/>
          </a:p>
        </p:txBody>
      </p:sp>
      <p:sp>
        <p:nvSpPr>
          <p:cNvPr id="5" name="Slide Number Placeholder 4"/>
          <p:cNvSpPr>
            <a:spLocks noGrp="1"/>
          </p:cNvSpPr>
          <p:nvPr>
            <p:ph type="sldNum" sz="quarter" idx="12"/>
          </p:nvPr>
        </p:nvSpPr>
        <p:spPr/>
        <p:txBody>
          <a:bodyPr/>
          <a:lstStyle/>
          <a:p>
            <a:fld id="{1AD20DFC-E2D5-4BD6-B744-D8DEEAB5F7C2}" type="slidenum">
              <a:rPr lang="en-US" smtClean="0"/>
              <a:pPr/>
              <a:t>4</a:t>
            </a:fld>
            <a:endParaRPr lang="en-US" dirty="0"/>
          </a:p>
        </p:txBody>
      </p:sp>
      <p:sp>
        <p:nvSpPr>
          <p:cNvPr id="7" name="Content Placeholder 2"/>
          <p:cNvSpPr txBox="1">
            <a:spLocks/>
          </p:cNvSpPr>
          <p:nvPr/>
        </p:nvSpPr>
        <p:spPr>
          <a:xfrm>
            <a:off x="708780" y="3101330"/>
            <a:ext cx="7899943" cy="1806443"/>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0" indent="0"/>
            <a:r>
              <a:rPr lang="en-US" b="0" dirty="0" smtClean="0">
                <a:latin typeface="Calibri"/>
                <a:cs typeface="Calibri"/>
              </a:rPr>
              <a:t>You may be able to get them back on the path by agreeing and using a ‘</a:t>
            </a:r>
            <a:r>
              <a:rPr lang="en-US" dirty="0" smtClean="0">
                <a:solidFill>
                  <a:srgbClr val="1F5FA0"/>
                </a:solidFill>
                <a:latin typeface="Calibri"/>
                <a:cs typeface="Calibri"/>
              </a:rPr>
              <a:t>benefit hook</a:t>
            </a:r>
            <a:r>
              <a:rPr lang="en-US" b="0" dirty="0" smtClean="0">
                <a:latin typeface="Calibri"/>
                <a:cs typeface="Calibri"/>
              </a:rPr>
              <a:t>’</a:t>
            </a:r>
          </a:p>
          <a:p>
            <a:pPr marL="0" indent="0"/>
            <a:endParaRPr lang="en-US" b="0" dirty="0" smtClean="0">
              <a:latin typeface="Calibri"/>
              <a:cs typeface="Calibri"/>
            </a:endParaRPr>
          </a:p>
          <a:p>
            <a:pPr marL="0" indent="0"/>
            <a:r>
              <a:rPr lang="en-GB" b="0" i="1" dirty="0" smtClean="0">
                <a:latin typeface="Calibri"/>
                <a:cs typeface="Calibri"/>
              </a:rPr>
              <a:t>“You </a:t>
            </a:r>
            <a:r>
              <a:rPr lang="en-GB" b="0" i="1" dirty="0">
                <a:latin typeface="Calibri"/>
                <a:cs typeface="Calibri"/>
              </a:rPr>
              <a:t>know what, you might be right but I’m just looking at my notes so far and I’m curious about what you said regarding the cost of a production line failure. I might have a solution </a:t>
            </a:r>
            <a:r>
              <a:rPr lang="en-GB" b="0" i="1" dirty="0" smtClean="0">
                <a:latin typeface="Calibri"/>
                <a:cs typeface="Calibri"/>
              </a:rPr>
              <a:t>here [</a:t>
            </a:r>
            <a:r>
              <a:rPr lang="en-GB" b="0" i="1" dirty="0" smtClean="0">
                <a:solidFill>
                  <a:srgbClr val="1F5FA0"/>
                </a:solidFill>
                <a:latin typeface="Calibri"/>
                <a:cs typeface="Calibri"/>
              </a:rPr>
              <a:t>benefit hook</a:t>
            </a:r>
            <a:r>
              <a:rPr lang="en-GB" b="0" i="1" dirty="0" smtClean="0">
                <a:latin typeface="Calibri"/>
                <a:cs typeface="Calibri"/>
              </a:rPr>
              <a:t>] </a:t>
            </a:r>
            <a:r>
              <a:rPr lang="en-GB" b="0" i="1" dirty="0">
                <a:latin typeface="Calibri"/>
                <a:cs typeface="Calibri"/>
              </a:rPr>
              <a:t>but need to know a little more. You got a minute to expand on this</a:t>
            </a:r>
            <a:r>
              <a:rPr lang="en-GB" b="0" i="1" dirty="0" smtClean="0">
                <a:latin typeface="Calibri"/>
                <a:cs typeface="Calibri"/>
              </a:rPr>
              <a:t>?”</a:t>
            </a:r>
          </a:p>
          <a:p>
            <a:pPr marL="0" indent="0"/>
            <a:endParaRPr lang="en-GB" b="0" dirty="0" smtClean="0">
              <a:latin typeface="Calibri"/>
              <a:cs typeface="Calibri"/>
            </a:endParaRPr>
          </a:p>
          <a:p>
            <a:pPr marL="0" indent="0"/>
            <a:r>
              <a:rPr lang="en-GB" b="0" dirty="0" smtClean="0">
                <a:latin typeface="Calibri"/>
                <a:cs typeface="Calibri"/>
              </a:rPr>
              <a:t>Always check what type of objection you are dealing with before you tackle it.</a:t>
            </a:r>
            <a:endParaRPr lang="en-US" b="0" dirty="0" smtClean="0">
              <a:latin typeface="Calibri"/>
              <a:cs typeface="Calibri"/>
            </a:endParaRPr>
          </a:p>
          <a:p>
            <a:pPr marL="0" indent="0"/>
            <a:endParaRPr lang="en-US" b="0" dirty="0">
              <a:latin typeface="Calibri"/>
              <a:cs typeface="Calibri"/>
            </a:endParaRPr>
          </a:p>
        </p:txBody>
      </p:sp>
      <p:pic>
        <p:nvPicPr>
          <p:cNvPr id="14" name="Picture 13" descr="Directional Path 7.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11300" y="914400"/>
            <a:ext cx="6117336" cy="2186930"/>
          </a:xfrm>
          <a:prstGeom prst="rect">
            <a:avLst/>
          </a:prstGeom>
        </p:spPr>
      </p:pic>
    </p:spTree>
    <p:extLst>
      <p:ext uri="{BB962C8B-B14F-4D97-AF65-F5344CB8AC3E}">
        <p14:creationId xmlns:p14="http://schemas.microsoft.com/office/powerpoint/2010/main" val="40180420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 calcmode="lin" valueType="num">
                                      <p:cBhvr>
                                        <p:cTn id="12" dur="500" fill="hold"/>
                                        <p:tgtEl>
                                          <p:spTgt spid="7">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7">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nodeType="clickEffect">
                                  <p:stCondLst>
                                    <p:cond delay="0"/>
                                  </p:stCondLst>
                                  <p:childTnLst>
                                    <p:set>
                                      <p:cBhvr>
                                        <p:cTn id="17" dur="1" fill="hold">
                                          <p:stCondLst>
                                            <p:cond delay="0"/>
                                          </p:stCondLst>
                                        </p:cTn>
                                        <p:tgtEl>
                                          <p:spTgt spid="7">
                                            <p:txEl>
                                              <p:pRg st="4" end="4"/>
                                            </p:txEl>
                                          </p:spTgt>
                                        </p:tgtEl>
                                        <p:attrNameLst>
                                          <p:attrName>style.visibility</p:attrName>
                                        </p:attrNameLst>
                                      </p:cBhvr>
                                      <p:to>
                                        <p:strVal val="visible"/>
                                      </p:to>
                                    </p:set>
                                    <p:anim calcmode="lin" valueType="num">
                                      <p:cBhvr>
                                        <p:cTn id="18" dur="500" fill="hold"/>
                                        <p:tgtEl>
                                          <p:spTgt spid="7">
                                            <p:txEl>
                                              <p:pRg st="4" end="4"/>
                                            </p:txEl>
                                          </p:spTgt>
                                        </p:tgtEl>
                                        <p:attrNameLst>
                                          <p:attrName>ppt_w</p:attrName>
                                        </p:attrNameLst>
                                      </p:cBhvr>
                                      <p:tavLst>
                                        <p:tav tm="0">
                                          <p:val>
                                            <p:fltVal val="0"/>
                                          </p:val>
                                        </p:tav>
                                        <p:tav tm="100000">
                                          <p:val>
                                            <p:strVal val="#ppt_w"/>
                                          </p:val>
                                        </p:tav>
                                      </p:tavLst>
                                    </p:anim>
                                    <p:anim calcmode="lin" valueType="num">
                                      <p:cBhvr>
                                        <p:cTn id="19" dur="500" fill="hold"/>
                                        <p:tgtEl>
                                          <p:spTgt spid="7">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sales scenario </a:t>
            </a:r>
            <a:r>
              <a:rPr lang="mr-IN" dirty="0" smtClean="0"/>
              <a:t>–</a:t>
            </a:r>
            <a:r>
              <a:rPr lang="en-GB" dirty="0" smtClean="0"/>
              <a:t> advertising sales</a:t>
            </a:r>
            <a:endParaRPr lang="en-US" dirty="0"/>
          </a:p>
        </p:txBody>
      </p:sp>
      <p:sp>
        <p:nvSpPr>
          <p:cNvPr id="3" name="Content Placeholder 2"/>
          <p:cNvSpPr>
            <a:spLocks noGrp="1"/>
          </p:cNvSpPr>
          <p:nvPr>
            <p:ph idx="1"/>
          </p:nvPr>
        </p:nvSpPr>
        <p:spPr/>
        <p:txBody>
          <a:bodyPr/>
          <a:lstStyle/>
          <a:p>
            <a:pPr marL="0" indent="0"/>
            <a:r>
              <a:rPr lang="en-GB" b="0" dirty="0">
                <a:latin typeface="Calibri"/>
                <a:cs typeface="Calibri"/>
              </a:rPr>
              <a:t>Imagine a sales executive selling advertising to a local restaurant. They’ve just sat down with the owner </a:t>
            </a:r>
            <a:r>
              <a:rPr lang="en-GB" b="0" dirty="0" smtClean="0">
                <a:latin typeface="Calibri"/>
                <a:cs typeface="Calibri"/>
              </a:rPr>
              <a:t>when</a:t>
            </a:r>
            <a:r>
              <a:rPr lang="mr-IN" b="0" dirty="0" smtClean="0">
                <a:latin typeface="Calibri"/>
                <a:cs typeface="Calibri"/>
              </a:rPr>
              <a:t>…</a:t>
            </a:r>
            <a:endParaRPr lang="en-GB" b="0" dirty="0" smtClean="0">
              <a:latin typeface="Calibri"/>
              <a:cs typeface="Calibri"/>
            </a:endParaRPr>
          </a:p>
          <a:p>
            <a:pPr marL="0" indent="0"/>
            <a:endParaRPr lang="en-GB" b="0" dirty="0">
              <a:latin typeface="Calibri"/>
              <a:cs typeface="Calibri"/>
            </a:endParaRPr>
          </a:p>
          <a:p>
            <a:pPr marL="0" indent="0"/>
            <a:r>
              <a:rPr lang="en-GB" dirty="0" smtClean="0">
                <a:solidFill>
                  <a:srgbClr val="FF0000"/>
                </a:solidFill>
                <a:latin typeface="Calibri"/>
                <a:cs typeface="Calibri"/>
              </a:rPr>
              <a:t>BANG: </a:t>
            </a:r>
            <a:r>
              <a:rPr lang="en-GB" b="0" dirty="0">
                <a:latin typeface="Calibri"/>
                <a:cs typeface="Calibri"/>
              </a:rPr>
              <a:t>“</a:t>
            </a:r>
            <a:r>
              <a:rPr lang="en-GB" b="0" i="1" dirty="0">
                <a:latin typeface="Calibri"/>
                <a:cs typeface="Calibri"/>
              </a:rPr>
              <a:t> I’m sorry but I don’t want to waste your time. I just know advertising doesn’t work for my restaurant so I won’t be buying.</a:t>
            </a:r>
            <a:r>
              <a:rPr lang="en-GB" b="0" i="1" dirty="0" smtClean="0">
                <a:latin typeface="Calibri"/>
                <a:cs typeface="Calibri"/>
              </a:rPr>
              <a:t>”</a:t>
            </a:r>
          </a:p>
          <a:p>
            <a:pPr marL="0" indent="0"/>
            <a:endParaRPr lang="en-GB" b="0" dirty="0">
              <a:latin typeface="Calibri"/>
              <a:cs typeface="Calibri"/>
            </a:endParaRPr>
          </a:p>
          <a:p>
            <a:pPr marL="0" indent="0"/>
            <a:r>
              <a:rPr lang="en-US" b="0" dirty="0" smtClean="0">
                <a:latin typeface="Calibri"/>
                <a:cs typeface="Calibri"/>
              </a:rPr>
              <a:t>Here’s what to do:</a:t>
            </a:r>
          </a:p>
          <a:p>
            <a:pPr marL="285750" indent="-285750">
              <a:buFont typeface="Arial"/>
              <a:buChar char="•"/>
            </a:pPr>
            <a:r>
              <a:rPr lang="en-US" b="0" dirty="0" smtClean="0">
                <a:latin typeface="Calibri"/>
                <a:cs typeface="Calibri"/>
              </a:rPr>
              <a:t>Check where you are on the selling path and where they need to return to</a:t>
            </a:r>
          </a:p>
          <a:p>
            <a:pPr marL="285750" indent="-285750">
              <a:buFont typeface="Arial"/>
              <a:buChar char="•"/>
            </a:pPr>
            <a:r>
              <a:rPr lang="en-US" b="0" dirty="0" smtClean="0">
                <a:latin typeface="Calibri"/>
                <a:cs typeface="Calibri"/>
              </a:rPr>
              <a:t>Identify the type of objection (realistic, loss of attention, a red herring?)</a:t>
            </a:r>
          </a:p>
          <a:p>
            <a:pPr marL="285750" indent="-285750">
              <a:buFont typeface="Arial"/>
              <a:buChar char="•"/>
            </a:pPr>
            <a:r>
              <a:rPr lang="en-US" b="0" dirty="0" smtClean="0">
                <a:latin typeface="Calibri"/>
                <a:cs typeface="Calibri"/>
              </a:rPr>
              <a:t>Consider the use of a ‘</a:t>
            </a:r>
            <a:r>
              <a:rPr lang="en-US" dirty="0" smtClean="0">
                <a:solidFill>
                  <a:schemeClr val="accent1">
                    <a:lumMod val="75000"/>
                  </a:schemeClr>
                </a:solidFill>
                <a:latin typeface="Calibri"/>
                <a:cs typeface="Calibri"/>
              </a:rPr>
              <a:t>benefit hook</a:t>
            </a:r>
            <a:r>
              <a:rPr lang="en-US" b="0" dirty="0" smtClean="0">
                <a:latin typeface="Calibri"/>
                <a:cs typeface="Calibri"/>
              </a:rPr>
              <a:t>’</a:t>
            </a:r>
          </a:p>
          <a:p>
            <a:pPr marL="0" indent="0"/>
            <a:endParaRPr lang="en-US" b="0" dirty="0">
              <a:latin typeface="Calibri"/>
              <a:cs typeface="Calibri"/>
            </a:endParaRPr>
          </a:p>
        </p:txBody>
      </p:sp>
      <p:sp>
        <p:nvSpPr>
          <p:cNvPr id="4" name="Footer Placeholder 3"/>
          <p:cNvSpPr>
            <a:spLocks noGrp="1"/>
          </p:cNvSpPr>
          <p:nvPr>
            <p:ph type="ftr" sz="quarter" idx="3"/>
          </p:nvPr>
        </p:nvSpPr>
        <p:spPr/>
        <p:txBody>
          <a:bodyPr/>
          <a:lstStyle/>
          <a:p>
            <a:r>
              <a:rPr lang="en-US" smtClean="0"/>
              <a:t>© Sales Skills Audit Ltd</a:t>
            </a:r>
            <a:endParaRPr lang="en-US" dirty="0"/>
          </a:p>
        </p:txBody>
      </p:sp>
      <p:sp>
        <p:nvSpPr>
          <p:cNvPr id="5" name="Slide Number Placeholder 4"/>
          <p:cNvSpPr>
            <a:spLocks noGrp="1"/>
          </p:cNvSpPr>
          <p:nvPr>
            <p:ph type="sldNum" sz="quarter" idx="12"/>
          </p:nvPr>
        </p:nvSpPr>
        <p:spPr/>
        <p:txBody>
          <a:bodyPr/>
          <a:lstStyle/>
          <a:p>
            <a:fld id="{1AD20DFC-E2D5-4BD6-B744-D8DEEAB5F7C2}" type="slidenum">
              <a:rPr lang="en-US" smtClean="0"/>
              <a:pPr/>
              <a:t>5</a:t>
            </a:fld>
            <a:endParaRPr lang="en-US" dirty="0"/>
          </a:p>
        </p:txBody>
      </p:sp>
    </p:spTree>
    <p:extLst>
      <p:ext uri="{BB962C8B-B14F-4D97-AF65-F5344CB8AC3E}">
        <p14:creationId xmlns:p14="http://schemas.microsoft.com/office/powerpoint/2010/main" val="4446805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80">
                                          <p:stCondLst>
                                            <p:cond delay="0"/>
                                          </p:stCondLst>
                                        </p:cTn>
                                        <p:tgtEl>
                                          <p:spTgt spid="3">
                                            <p:txEl>
                                              <p:pRg st="2" end="2"/>
                                            </p:txEl>
                                          </p:spTgt>
                                        </p:tgtEl>
                                      </p:cBhvr>
                                    </p:animEffect>
                                    <p:anim calcmode="lin" valueType="num">
                                      <p:cBhvr>
                                        <p:cTn id="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2" end="2"/>
                                            </p:txEl>
                                          </p:spTgt>
                                        </p:tgtEl>
                                      </p:cBhvr>
                                      <p:to x="100000" y="60000"/>
                                    </p:animScale>
                                    <p:animScale>
                                      <p:cBhvr>
                                        <p:cTn id="14" dur="166" decel="50000">
                                          <p:stCondLst>
                                            <p:cond delay="676"/>
                                          </p:stCondLst>
                                        </p:cTn>
                                        <p:tgtEl>
                                          <p:spTgt spid="3">
                                            <p:txEl>
                                              <p:pRg st="2" end="2"/>
                                            </p:txEl>
                                          </p:spTgt>
                                        </p:tgtEl>
                                      </p:cBhvr>
                                      <p:to x="100000" y="100000"/>
                                    </p:animScale>
                                    <p:animScale>
                                      <p:cBhvr>
                                        <p:cTn id="15" dur="26">
                                          <p:stCondLst>
                                            <p:cond delay="1312"/>
                                          </p:stCondLst>
                                        </p:cTn>
                                        <p:tgtEl>
                                          <p:spTgt spid="3">
                                            <p:txEl>
                                              <p:pRg st="2" end="2"/>
                                            </p:txEl>
                                          </p:spTgt>
                                        </p:tgtEl>
                                      </p:cBhvr>
                                      <p:to x="100000" y="80000"/>
                                    </p:animScale>
                                    <p:animScale>
                                      <p:cBhvr>
                                        <p:cTn id="16" dur="166" decel="50000">
                                          <p:stCondLst>
                                            <p:cond delay="1338"/>
                                          </p:stCondLst>
                                        </p:cTn>
                                        <p:tgtEl>
                                          <p:spTgt spid="3">
                                            <p:txEl>
                                              <p:pRg st="2" end="2"/>
                                            </p:txEl>
                                          </p:spTgt>
                                        </p:tgtEl>
                                      </p:cBhvr>
                                      <p:to x="100000" y="100000"/>
                                    </p:animScale>
                                    <p:animScale>
                                      <p:cBhvr>
                                        <p:cTn id="17" dur="26">
                                          <p:stCondLst>
                                            <p:cond delay="1642"/>
                                          </p:stCondLst>
                                        </p:cTn>
                                        <p:tgtEl>
                                          <p:spTgt spid="3">
                                            <p:txEl>
                                              <p:pRg st="2" end="2"/>
                                            </p:txEl>
                                          </p:spTgt>
                                        </p:tgtEl>
                                      </p:cBhvr>
                                      <p:to x="100000" y="90000"/>
                                    </p:animScale>
                                    <p:animScale>
                                      <p:cBhvr>
                                        <p:cTn id="18" dur="166" decel="50000">
                                          <p:stCondLst>
                                            <p:cond delay="1668"/>
                                          </p:stCondLst>
                                        </p:cTn>
                                        <p:tgtEl>
                                          <p:spTgt spid="3">
                                            <p:txEl>
                                              <p:pRg st="2" end="2"/>
                                            </p:txEl>
                                          </p:spTgt>
                                        </p:tgtEl>
                                      </p:cBhvr>
                                      <p:to x="100000" y="100000"/>
                                    </p:animScale>
                                    <p:animScale>
                                      <p:cBhvr>
                                        <p:cTn id="19" dur="26">
                                          <p:stCondLst>
                                            <p:cond delay="1808"/>
                                          </p:stCondLst>
                                        </p:cTn>
                                        <p:tgtEl>
                                          <p:spTgt spid="3">
                                            <p:txEl>
                                              <p:pRg st="2" end="2"/>
                                            </p:txEl>
                                          </p:spTgt>
                                        </p:tgtEl>
                                      </p:cBhvr>
                                      <p:to x="100000" y="95000"/>
                                    </p:animScale>
                                    <p:animScale>
                                      <p:cBhvr>
                                        <p:cTn id="20" dur="166" decel="50000">
                                          <p:stCondLst>
                                            <p:cond delay="1834"/>
                                          </p:stCondLst>
                                        </p:cTn>
                                        <p:tgtEl>
                                          <p:spTgt spid="3">
                                            <p:txEl>
                                              <p:pRg st="2" end="2"/>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p:cTn id="31"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p:cTn id="3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p:cTn id="43"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sales scenario </a:t>
            </a:r>
            <a:r>
              <a:rPr lang="mr-IN" dirty="0"/>
              <a:t>–</a:t>
            </a:r>
            <a:r>
              <a:rPr lang="en-GB" dirty="0"/>
              <a:t> advertising </a:t>
            </a:r>
            <a:r>
              <a:rPr lang="en-GB" dirty="0" smtClean="0"/>
              <a:t>sales </a:t>
            </a:r>
            <a:r>
              <a:rPr lang="mr-IN" dirty="0" smtClean="0"/>
              <a:t>…</a:t>
            </a:r>
            <a:r>
              <a:rPr lang="en-GB" sz="1800" dirty="0" err="1" smtClean="0"/>
              <a:t>cont</a:t>
            </a:r>
            <a:endParaRPr lang="en-US" sz="1800" dirty="0"/>
          </a:p>
        </p:txBody>
      </p:sp>
      <p:sp>
        <p:nvSpPr>
          <p:cNvPr id="3" name="Content Placeholder 2"/>
          <p:cNvSpPr>
            <a:spLocks noGrp="1"/>
          </p:cNvSpPr>
          <p:nvPr>
            <p:ph idx="1"/>
          </p:nvPr>
        </p:nvSpPr>
        <p:spPr>
          <a:xfrm>
            <a:off x="694014" y="1033776"/>
            <a:ext cx="7959008" cy="4046495"/>
          </a:xfrm>
        </p:spPr>
        <p:txBody>
          <a:bodyPr>
            <a:normAutofit/>
          </a:bodyPr>
          <a:lstStyle/>
          <a:p>
            <a:pPr marL="0" indent="0"/>
            <a:r>
              <a:rPr lang="en-GB" dirty="0">
                <a:solidFill>
                  <a:srgbClr val="FF0000"/>
                </a:solidFill>
                <a:latin typeface="Calibri"/>
                <a:cs typeface="Calibri"/>
              </a:rPr>
              <a:t>BANG: </a:t>
            </a:r>
            <a:r>
              <a:rPr lang="en-GB" b="0" dirty="0">
                <a:latin typeface="Calibri"/>
                <a:cs typeface="Calibri"/>
              </a:rPr>
              <a:t>“</a:t>
            </a:r>
            <a:r>
              <a:rPr lang="en-GB" b="0" i="1" dirty="0">
                <a:latin typeface="Calibri"/>
                <a:cs typeface="Calibri"/>
              </a:rPr>
              <a:t> I’m sorry but I don’t want to waste your time. I just know advertising doesn’t work for my restaurant so I won’t be buying.”</a:t>
            </a:r>
          </a:p>
          <a:p>
            <a:pPr marL="0" indent="0"/>
            <a:endParaRPr lang="en-GB" dirty="0" smtClean="0">
              <a:solidFill>
                <a:srgbClr val="FF0000"/>
              </a:solidFill>
              <a:latin typeface="Calibri"/>
              <a:cs typeface="Calibri"/>
            </a:endParaRPr>
          </a:p>
          <a:p>
            <a:pPr marL="0" indent="0"/>
            <a:r>
              <a:rPr lang="en-GB" b="0" dirty="0" smtClean="0">
                <a:latin typeface="Calibri"/>
                <a:cs typeface="Calibri"/>
              </a:rPr>
              <a:t>Sometimes agreeing with a client works well. Here’s our suggested response in this situation:</a:t>
            </a:r>
          </a:p>
          <a:p>
            <a:pPr marL="0" indent="0"/>
            <a:endParaRPr lang="en-GB" b="0" dirty="0" smtClean="0">
              <a:latin typeface="Calibri"/>
              <a:cs typeface="Calibri"/>
            </a:endParaRPr>
          </a:p>
          <a:p>
            <a:pPr marL="0" indent="0"/>
            <a:r>
              <a:rPr lang="en-GB" b="0" i="1" dirty="0">
                <a:latin typeface="Calibri"/>
                <a:cs typeface="Calibri"/>
              </a:rPr>
              <a:t>Do you know, you might be right. There are some businesses for which we are not the right solution and others where we’ve successfully delivered a large volume of new clients. I certainly do not want to waste your time so can I ask you a couple of questions in order to find out which one you are likely to be</a:t>
            </a:r>
            <a:r>
              <a:rPr lang="en-GB" b="0" i="1" dirty="0" smtClean="0">
                <a:latin typeface="Calibri"/>
                <a:cs typeface="Calibri"/>
              </a:rPr>
              <a:t>?</a:t>
            </a:r>
          </a:p>
          <a:p>
            <a:pPr marL="0" indent="0"/>
            <a:endParaRPr lang="en-GB" b="0" i="1" dirty="0" smtClean="0">
              <a:latin typeface="Calibri"/>
              <a:cs typeface="Calibri"/>
            </a:endParaRPr>
          </a:p>
          <a:p>
            <a:pPr marL="0" indent="0"/>
            <a:r>
              <a:rPr lang="en-GB" b="0" dirty="0" smtClean="0">
                <a:latin typeface="Calibri"/>
                <a:cs typeface="Calibri"/>
              </a:rPr>
              <a:t>Note that we have also used a ‘</a:t>
            </a:r>
            <a:r>
              <a:rPr lang="en-GB" dirty="0" smtClean="0">
                <a:solidFill>
                  <a:schemeClr val="accent2">
                    <a:lumMod val="75000"/>
                  </a:schemeClr>
                </a:solidFill>
                <a:latin typeface="Calibri"/>
                <a:cs typeface="Calibri"/>
              </a:rPr>
              <a:t>benefit hook</a:t>
            </a:r>
            <a:r>
              <a:rPr lang="en-GB" b="0" dirty="0" smtClean="0">
                <a:latin typeface="Calibri"/>
                <a:cs typeface="Calibri"/>
              </a:rPr>
              <a:t>’ </a:t>
            </a:r>
            <a:r>
              <a:rPr lang="mr-IN" b="0" dirty="0" smtClean="0">
                <a:latin typeface="Calibri"/>
                <a:cs typeface="Calibri"/>
              </a:rPr>
              <a:t>–</a:t>
            </a:r>
            <a:r>
              <a:rPr lang="en-GB" b="0" dirty="0" smtClean="0">
                <a:latin typeface="Calibri"/>
                <a:cs typeface="Calibri"/>
              </a:rPr>
              <a:t> ‘</a:t>
            </a:r>
            <a:r>
              <a:rPr lang="en-GB" b="0" i="1" dirty="0" smtClean="0">
                <a:latin typeface="Calibri"/>
                <a:cs typeface="Calibri"/>
              </a:rPr>
              <a:t>delivered </a:t>
            </a:r>
            <a:r>
              <a:rPr lang="en-GB" b="0" i="1" dirty="0">
                <a:latin typeface="Calibri"/>
                <a:cs typeface="Calibri"/>
              </a:rPr>
              <a:t>a large volume of new clients’ </a:t>
            </a:r>
            <a:r>
              <a:rPr lang="en-GB" b="0" i="1" dirty="0" smtClean="0">
                <a:latin typeface="Calibri"/>
                <a:cs typeface="Calibri"/>
              </a:rPr>
              <a:t> - </a:t>
            </a:r>
            <a:r>
              <a:rPr lang="en-GB" b="0" dirty="0" smtClean="0">
                <a:latin typeface="Calibri"/>
                <a:cs typeface="Calibri"/>
              </a:rPr>
              <a:t>to re-engage the client and avoided tackling the objection head on by partially agreeing with the client.</a:t>
            </a:r>
          </a:p>
        </p:txBody>
      </p:sp>
      <p:sp>
        <p:nvSpPr>
          <p:cNvPr id="4" name="Footer Placeholder 3"/>
          <p:cNvSpPr>
            <a:spLocks noGrp="1"/>
          </p:cNvSpPr>
          <p:nvPr>
            <p:ph type="ftr" sz="quarter" idx="3"/>
          </p:nvPr>
        </p:nvSpPr>
        <p:spPr/>
        <p:txBody>
          <a:bodyPr/>
          <a:lstStyle/>
          <a:p>
            <a:r>
              <a:rPr lang="en-US" smtClean="0"/>
              <a:t>© Sales Skills Audit Ltd</a:t>
            </a:r>
            <a:endParaRPr lang="en-US" dirty="0"/>
          </a:p>
        </p:txBody>
      </p:sp>
      <p:sp>
        <p:nvSpPr>
          <p:cNvPr id="5" name="Slide Number Placeholder 4"/>
          <p:cNvSpPr>
            <a:spLocks noGrp="1"/>
          </p:cNvSpPr>
          <p:nvPr>
            <p:ph type="sldNum" sz="quarter" idx="12"/>
          </p:nvPr>
        </p:nvSpPr>
        <p:spPr/>
        <p:txBody>
          <a:bodyPr/>
          <a:lstStyle/>
          <a:p>
            <a:fld id="{1AD20DFC-E2D5-4BD6-B744-D8DEEAB5F7C2}" type="slidenum">
              <a:rPr lang="en-US" smtClean="0"/>
              <a:pPr/>
              <a:t>6</a:t>
            </a:fld>
            <a:endParaRPr lang="en-US" dirty="0"/>
          </a:p>
        </p:txBody>
      </p:sp>
    </p:spTree>
    <p:extLst>
      <p:ext uri="{BB962C8B-B14F-4D97-AF65-F5344CB8AC3E}">
        <p14:creationId xmlns:p14="http://schemas.microsoft.com/office/powerpoint/2010/main" val="20975801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 calcmode="lin" valueType="num">
                                      <p:cBhvr>
                                        <p:cTn id="1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Getting the client back to your path</a:t>
            </a:r>
            <a:endParaRPr lang="en-US" dirty="0"/>
          </a:p>
        </p:txBody>
      </p:sp>
      <p:sp>
        <p:nvSpPr>
          <p:cNvPr id="3" name="Content Placeholder 2"/>
          <p:cNvSpPr>
            <a:spLocks noGrp="1"/>
          </p:cNvSpPr>
          <p:nvPr>
            <p:ph idx="1"/>
          </p:nvPr>
        </p:nvSpPr>
        <p:spPr>
          <a:xfrm>
            <a:off x="822960" y="2554905"/>
            <a:ext cx="7711932" cy="2525368"/>
          </a:xfrm>
        </p:spPr>
        <p:txBody>
          <a:bodyPr>
            <a:normAutofit/>
          </a:bodyPr>
          <a:lstStyle/>
          <a:p>
            <a:pPr marL="0" indent="0"/>
            <a:r>
              <a:rPr lang="en-US" b="0" dirty="0" smtClean="0">
                <a:latin typeface="Calibri"/>
                <a:cs typeface="Calibri"/>
              </a:rPr>
              <a:t>Sometimes an objection is a valid concern and needs to be dealt with but always get the client to agree to returning to the sale process once addressed</a:t>
            </a:r>
          </a:p>
          <a:p>
            <a:pPr marL="0" indent="0"/>
            <a:endParaRPr lang="en-US" b="0" dirty="0">
              <a:latin typeface="Calibri"/>
              <a:cs typeface="Calibri"/>
            </a:endParaRPr>
          </a:p>
          <a:p>
            <a:pPr marL="0" indent="0"/>
            <a:r>
              <a:rPr lang="en-GB" b="0" i="1" dirty="0">
                <a:latin typeface="Calibri"/>
                <a:cs typeface="Calibri"/>
              </a:rPr>
              <a:t>You might be right, it doesn’t work for everyone, but if I can show </a:t>
            </a:r>
            <a:r>
              <a:rPr lang="en-GB" b="0" i="1" dirty="0" smtClean="0">
                <a:latin typeface="Calibri"/>
                <a:cs typeface="Calibri"/>
              </a:rPr>
              <a:t>you </a:t>
            </a:r>
            <a:r>
              <a:rPr lang="en-GB" b="0" i="1" dirty="0">
                <a:latin typeface="Calibri"/>
                <a:cs typeface="Calibri"/>
              </a:rPr>
              <a:t>a few comments from other equally renowned restaurateurs who felt the same but are now my best customers, can we explore which category you fall into afterwards</a:t>
            </a:r>
            <a:r>
              <a:rPr lang="en-GB" b="0" i="1" dirty="0" smtClean="0">
                <a:latin typeface="Calibri"/>
                <a:cs typeface="Calibri"/>
              </a:rPr>
              <a:t>?</a:t>
            </a:r>
          </a:p>
          <a:p>
            <a:pPr marL="0" indent="0"/>
            <a:endParaRPr lang="en-GB" b="0" dirty="0" smtClean="0">
              <a:latin typeface="Calibri"/>
              <a:cs typeface="Calibri"/>
            </a:endParaRPr>
          </a:p>
          <a:p>
            <a:pPr marL="0" indent="0"/>
            <a:r>
              <a:rPr lang="en-GB" b="0" dirty="0">
                <a:latin typeface="Calibri"/>
                <a:cs typeface="Calibri"/>
              </a:rPr>
              <a:t>Testimonials are excellent diffusers for objections, </a:t>
            </a:r>
            <a:r>
              <a:rPr lang="en-GB" b="0" dirty="0" smtClean="0">
                <a:latin typeface="Calibri"/>
                <a:cs typeface="Calibri"/>
              </a:rPr>
              <a:t>especially when competitors are used!</a:t>
            </a:r>
            <a:endParaRPr lang="en-GB" b="0" dirty="0">
              <a:latin typeface="Calibri"/>
              <a:cs typeface="Calibri"/>
            </a:endParaRPr>
          </a:p>
          <a:p>
            <a:pPr marL="0" indent="0"/>
            <a:endParaRPr lang="en-GB" b="0" dirty="0">
              <a:latin typeface="Calibri"/>
              <a:cs typeface="Calibri"/>
            </a:endParaRPr>
          </a:p>
        </p:txBody>
      </p:sp>
      <p:sp>
        <p:nvSpPr>
          <p:cNvPr id="5" name="Footer Placeholder 4"/>
          <p:cNvSpPr>
            <a:spLocks noGrp="1"/>
          </p:cNvSpPr>
          <p:nvPr>
            <p:ph type="ftr" sz="quarter" idx="3"/>
          </p:nvPr>
        </p:nvSpPr>
        <p:spPr/>
        <p:txBody>
          <a:bodyPr/>
          <a:lstStyle/>
          <a:p>
            <a:r>
              <a:rPr lang="en-US" smtClean="0"/>
              <a:t>© Sales Skills Audit Ltd</a:t>
            </a:r>
            <a:endParaRPr lang="en-US" dirty="0"/>
          </a:p>
        </p:txBody>
      </p:sp>
      <p:sp>
        <p:nvSpPr>
          <p:cNvPr id="6" name="Slide Number Placeholder 5"/>
          <p:cNvSpPr>
            <a:spLocks noGrp="1"/>
          </p:cNvSpPr>
          <p:nvPr>
            <p:ph type="sldNum" sz="quarter" idx="12"/>
          </p:nvPr>
        </p:nvSpPr>
        <p:spPr/>
        <p:txBody>
          <a:bodyPr/>
          <a:lstStyle/>
          <a:p>
            <a:fld id="{1AD20DFC-E2D5-4BD6-B744-D8DEEAB5F7C2}" type="slidenum">
              <a:rPr lang="en-US" smtClean="0"/>
              <a:pPr/>
              <a:t>7</a:t>
            </a:fld>
            <a:endParaRPr lang="en-US" dirty="0"/>
          </a:p>
        </p:txBody>
      </p:sp>
      <p:pic>
        <p:nvPicPr>
          <p:cNvPr id="8" name="Picture 7" descr="Directional Path 6.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32325" y="954748"/>
            <a:ext cx="5286319" cy="1482909"/>
          </a:xfrm>
          <a:prstGeom prst="rect">
            <a:avLst/>
          </a:prstGeom>
        </p:spPr>
      </p:pic>
    </p:spTree>
    <p:extLst>
      <p:ext uri="{BB962C8B-B14F-4D97-AF65-F5344CB8AC3E}">
        <p14:creationId xmlns:p14="http://schemas.microsoft.com/office/powerpoint/2010/main" val="28891037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dissolv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‘objection bat’</a:t>
            </a:r>
            <a:endParaRPr lang="en-US" dirty="0"/>
          </a:p>
        </p:txBody>
      </p:sp>
      <p:sp>
        <p:nvSpPr>
          <p:cNvPr id="3" name="Content Placeholder 2"/>
          <p:cNvSpPr>
            <a:spLocks noGrp="1"/>
          </p:cNvSpPr>
          <p:nvPr>
            <p:ph idx="1"/>
          </p:nvPr>
        </p:nvSpPr>
        <p:spPr>
          <a:xfrm>
            <a:off x="822960" y="2968416"/>
            <a:ext cx="7682400" cy="1934639"/>
          </a:xfrm>
        </p:spPr>
        <p:txBody>
          <a:bodyPr/>
          <a:lstStyle/>
          <a:p>
            <a:pPr marL="0" indent="0"/>
            <a:r>
              <a:rPr lang="en-US" b="0" dirty="0" smtClean="0"/>
              <a:t>Some objections simply need ‘whacking over the hill’ and can be avoided by distraction</a:t>
            </a:r>
          </a:p>
          <a:p>
            <a:pPr marL="0" indent="0"/>
            <a:endParaRPr lang="en-US" b="0" dirty="0" smtClean="0"/>
          </a:p>
          <a:p>
            <a:pPr marL="0" indent="0"/>
            <a:r>
              <a:rPr lang="en-GB" b="0" dirty="0">
                <a:latin typeface="Calibri"/>
                <a:cs typeface="Calibri"/>
              </a:rPr>
              <a:t>“</a:t>
            </a:r>
            <a:r>
              <a:rPr lang="en-GB" b="0" i="1" dirty="0">
                <a:latin typeface="Calibri"/>
                <a:cs typeface="Calibri"/>
              </a:rPr>
              <a:t> The picture of that famous actress on your wall…does she eat here</a:t>
            </a:r>
            <a:r>
              <a:rPr lang="en-GB" b="0" i="1" dirty="0" smtClean="0">
                <a:latin typeface="Calibri"/>
                <a:cs typeface="Calibri"/>
              </a:rPr>
              <a:t>?”</a:t>
            </a:r>
          </a:p>
          <a:p>
            <a:pPr marL="0" indent="0"/>
            <a:endParaRPr lang="en-GB" b="0" i="1" dirty="0">
              <a:latin typeface="Calibri"/>
              <a:cs typeface="Calibri"/>
            </a:endParaRPr>
          </a:p>
          <a:p>
            <a:pPr marL="0" indent="0"/>
            <a:r>
              <a:rPr lang="en-US" b="0" dirty="0" smtClean="0">
                <a:latin typeface="Calibri"/>
                <a:cs typeface="Calibri"/>
              </a:rPr>
              <a:t>Clients love to talk about their business </a:t>
            </a:r>
            <a:r>
              <a:rPr lang="mr-IN" b="0" dirty="0" smtClean="0">
                <a:latin typeface="Calibri"/>
                <a:cs typeface="Calibri"/>
              </a:rPr>
              <a:t>–</a:t>
            </a:r>
            <a:r>
              <a:rPr lang="en-US" b="0" dirty="0" smtClean="0">
                <a:latin typeface="Calibri"/>
                <a:cs typeface="Calibri"/>
              </a:rPr>
              <a:t> and now you are back on the selling path!</a:t>
            </a:r>
            <a:endParaRPr lang="en-US" b="0" dirty="0">
              <a:latin typeface="Calibri"/>
              <a:cs typeface="Calibri"/>
            </a:endParaRPr>
          </a:p>
        </p:txBody>
      </p:sp>
      <p:sp>
        <p:nvSpPr>
          <p:cNvPr id="4" name="Footer Placeholder 3"/>
          <p:cNvSpPr>
            <a:spLocks noGrp="1"/>
          </p:cNvSpPr>
          <p:nvPr>
            <p:ph type="ftr" sz="quarter" idx="3"/>
          </p:nvPr>
        </p:nvSpPr>
        <p:spPr/>
        <p:txBody>
          <a:bodyPr/>
          <a:lstStyle/>
          <a:p>
            <a:r>
              <a:rPr lang="en-US" smtClean="0"/>
              <a:t>© Sales Skills Audit Ltd</a:t>
            </a:r>
            <a:endParaRPr lang="en-US" dirty="0"/>
          </a:p>
        </p:txBody>
      </p:sp>
      <p:sp>
        <p:nvSpPr>
          <p:cNvPr id="5" name="Slide Number Placeholder 4"/>
          <p:cNvSpPr>
            <a:spLocks noGrp="1"/>
          </p:cNvSpPr>
          <p:nvPr>
            <p:ph type="sldNum" sz="quarter" idx="12"/>
          </p:nvPr>
        </p:nvSpPr>
        <p:spPr/>
        <p:txBody>
          <a:bodyPr/>
          <a:lstStyle/>
          <a:p>
            <a:fld id="{1AD20DFC-E2D5-4BD6-B744-D8DEEAB5F7C2}" type="slidenum">
              <a:rPr lang="en-US" smtClean="0"/>
              <a:pPr/>
              <a:t>8</a:t>
            </a:fld>
            <a:endParaRPr lang="en-US" dirty="0"/>
          </a:p>
        </p:txBody>
      </p:sp>
      <p:pic>
        <p:nvPicPr>
          <p:cNvPr id="7" name="Picture 6" descr="Directional Path 7a.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42240" y="914400"/>
            <a:ext cx="5209300" cy="1962248"/>
          </a:xfrm>
          <a:prstGeom prst="rect">
            <a:avLst/>
          </a:prstGeom>
        </p:spPr>
      </p:pic>
    </p:spTree>
    <p:extLst>
      <p:ext uri="{BB962C8B-B14F-4D97-AF65-F5344CB8AC3E}">
        <p14:creationId xmlns:p14="http://schemas.microsoft.com/office/powerpoint/2010/main" val="14508819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p:cTn id="1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price objection</a:t>
            </a:r>
            <a:endParaRPr lang="en-US" dirty="0"/>
          </a:p>
        </p:txBody>
      </p:sp>
      <p:sp>
        <p:nvSpPr>
          <p:cNvPr id="3" name="Content Placeholder 2"/>
          <p:cNvSpPr>
            <a:spLocks noGrp="1"/>
          </p:cNvSpPr>
          <p:nvPr>
            <p:ph idx="1"/>
          </p:nvPr>
        </p:nvSpPr>
        <p:spPr>
          <a:xfrm>
            <a:off x="822960" y="1381221"/>
            <a:ext cx="7520940" cy="1011230"/>
          </a:xfrm>
        </p:spPr>
        <p:txBody>
          <a:bodyPr/>
          <a:lstStyle/>
          <a:p>
            <a:pPr marL="0" indent="0"/>
            <a:r>
              <a:rPr lang="en-GB" b="0" dirty="0">
                <a:latin typeface="Calibri"/>
                <a:cs typeface="Calibri"/>
              </a:rPr>
              <a:t>Some objections will require you to backtrack on the selling </a:t>
            </a:r>
            <a:r>
              <a:rPr lang="en-GB" b="0" dirty="0" smtClean="0">
                <a:latin typeface="Calibri"/>
                <a:cs typeface="Calibri"/>
              </a:rPr>
              <a:t>path.</a:t>
            </a:r>
          </a:p>
          <a:p>
            <a:pPr marL="0" indent="0"/>
            <a:r>
              <a:rPr lang="en-GB" b="0" dirty="0" smtClean="0">
                <a:latin typeface="Calibri"/>
                <a:cs typeface="Calibri"/>
              </a:rPr>
              <a:t>A </a:t>
            </a:r>
            <a:r>
              <a:rPr lang="en-GB" b="0" dirty="0">
                <a:latin typeface="Calibri"/>
                <a:cs typeface="Calibri"/>
              </a:rPr>
              <a:t>classic such objection is price. “</a:t>
            </a:r>
            <a:r>
              <a:rPr lang="en-GB" b="0" i="1" dirty="0">
                <a:latin typeface="Calibri"/>
                <a:cs typeface="Calibri"/>
              </a:rPr>
              <a:t>It’s just too expensive.</a:t>
            </a:r>
            <a:r>
              <a:rPr lang="en-GB" b="0" i="1" dirty="0" smtClean="0">
                <a:latin typeface="Calibri"/>
                <a:cs typeface="Calibri"/>
              </a:rPr>
              <a:t>”</a:t>
            </a:r>
            <a:endParaRPr lang="en-GB" b="0" dirty="0">
              <a:latin typeface="Calibri"/>
              <a:cs typeface="Calibri"/>
            </a:endParaRPr>
          </a:p>
        </p:txBody>
      </p:sp>
      <p:sp>
        <p:nvSpPr>
          <p:cNvPr id="4" name="Footer Placeholder 3"/>
          <p:cNvSpPr>
            <a:spLocks noGrp="1"/>
          </p:cNvSpPr>
          <p:nvPr>
            <p:ph type="ftr" sz="quarter" idx="3"/>
          </p:nvPr>
        </p:nvSpPr>
        <p:spPr/>
        <p:txBody>
          <a:bodyPr/>
          <a:lstStyle/>
          <a:p>
            <a:r>
              <a:rPr lang="en-US" smtClean="0"/>
              <a:t>© Sales Skills Audit Ltd</a:t>
            </a:r>
            <a:endParaRPr lang="en-US" dirty="0"/>
          </a:p>
        </p:txBody>
      </p:sp>
      <p:sp>
        <p:nvSpPr>
          <p:cNvPr id="5" name="Slide Number Placeholder 4"/>
          <p:cNvSpPr>
            <a:spLocks noGrp="1"/>
          </p:cNvSpPr>
          <p:nvPr>
            <p:ph type="sldNum" sz="quarter" idx="12"/>
          </p:nvPr>
        </p:nvSpPr>
        <p:spPr/>
        <p:txBody>
          <a:bodyPr/>
          <a:lstStyle/>
          <a:p>
            <a:fld id="{1AD20DFC-E2D5-4BD6-B744-D8DEEAB5F7C2}" type="slidenum">
              <a:rPr lang="en-US" smtClean="0"/>
              <a:pPr/>
              <a:t>9</a:t>
            </a:fld>
            <a:endParaRPr lang="en-US" dirty="0"/>
          </a:p>
        </p:txBody>
      </p:sp>
      <p:pic>
        <p:nvPicPr>
          <p:cNvPr id="6" name="Picture 5" descr="Directional Path 8.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5857" y="2274316"/>
            <a:ext cx="6519672" cy="1868424"/>
          </a:xfrm>
          <a:prstGeom prst="rect">
            <a:avLst/>
          </a:prstGeom>
        </p:spPr>
      </p:pic>
      <p:sp>
        <p:nvSpPr>
          <p:cNvPr id="7" name="Content Placeholder 2"/>
          <p:cNvSpPr txBox="1">
            <a:spLocks/>
          </p:cNvSpPr>
          <p:nvPr/>
        </p:nvSpPr>
        <p:spPr>
          <a:xfrm>
            <a:off x="822960" y="4142739"/>
            <a:ext cx="7520940" cy="809333"/>
          </a:xfrm>
          <a:prstGeom prst="rect">
            <a:avLst/>
          </a:prstGeom>
        </p:spPr>
        <p:txBody>
          <a:bodyPr vert="horz" lIns="91440" tIns="45720" rIns="91440" bIns="45720" rtlCol="0">
            <a:norm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0" indent="0"/>
            <a:r>
              <a:rPr lang="en-GB" b="0" dirty="0" smtClean="0">
                <a:latin typeface="Calibri"/>
                <a:cs typeface="Calibri"/>
              </a:rPr>
              <a:t>Other objections can arise if you’ve missed matching a feature/benefit with a need.</a:t>
            </a:r>
            <a:endParaRPr lang="en-GB" b="0" dirty="0">
              <a:latin typeface="Calibri"/>
              <a:cs typeface="Calibri"/>
            </a:endParaRPr>
          </a:p>
        </p:txBody>
      </p:sp>
    </p:spTree>
    <p:extLst>
      <p:ext uri="{BB962C8B-B14F-4D97-AF65-F5344CB8AC3E}">
        <p14:creationId xmlns:p14="http://schemas.microsoft.com/office/powerpoint/2010/main" val="11832856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 calcmode="lin" valueType="num">
                                      <p:cBhvr>
                                        <p:cTn id="19"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Angles">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381</TotalTime>
  <Words>1663</Words>
  <Application>Microsoft Macintosh PowerPoint</Application>
  <PresentationFormat>On-screen Show (4:3)</PresentationFormat>
  <Paragraphs>155</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Angles</vt:lpstr>
      <vt:lpstr>Objection handling</vt:lpstr>
      <vt:lpstr>Objections in sales is natural</vt:lpstr>
      <vt:lpstr>Getting the client back to your path</vt:lpstr>
      <vt:lpstr>Sometimes it pays to agree…</vt:lpstr>
      <vt:lpstr>A sales scenario – advertising sales</vt:lpstr>
      <vt:lpstr>A sales scenario – advertising sales …cont</vt:lpstr>
      <vt:lpstr>Getting the client back to your path</vt:lpstr>
      <vt:lpstr>The ‘objection bat’</vt:lpstr>
      <vt:lpstr>The price objection</vt:lpstr>
      <vt:lpstr>‘it’s too expensive’</vt:lpstr>
      <vt:lpstr>Backtracking to deal with an objection</vt:lpstr>
    </vt:vector>
  </TitlesOfParts>
  <Company>Madeira-Lets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Step  Directional Selling</dc:title>
  <dc:creator>Mark Blezard</dc:creator>
  <cp:lastModifiedBy>Mark Blezard</cp:lastModifiedBy>
  <cp:revision>84</cp:revision>
  <dcterms:created xsi:type="dcterms:W3CDTF">2020-05-15T07:23:47Z</dcterms:created>
  <dcterms:modified xsi:type="dcterms:W3CDTF">2020-06-09T20:31:59Z</dcterms:modified>
</cp:coreProperties>
</file>